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media/media1.gif" ContentType="video/unknown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97"/>
  </p:notesMasterIdLst>
  <p:sldIdLst>
    <p:sldId id="257" r:id="rId2"/>
    <p:sldId id="258" r:id="rId3"/>
    <p:sldId id="293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361" r:id="rId17"/>
    <p:sldId id="271" r:id="rId18"/>
    <p:sldId id="272" r:id="rId19"/>
    <p:sldId id="273" r:id="rId20"/>
    <p:sldId id="275" r:id="rId21"/>
    <p:sldId id="276" r:id="rId22"/>
    <p:sldId id="277" r:id="rId23"/>
    <p:sldId id="278" r:id="rId24"/>
    <p:sldId id="279" r:id="rId25"/>
    <p:sldId id="362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358" r:id="rId38"/>
    <p:sldId id="291" r:id="rId39"/>
    <p:sldId id="303" r:id="rId40"/>
    <p:sldId id="304" r:id="rId41"/>
    <p:sldId id="298" r:id="rId42"/>
    <p:sldId id="300" r:id="rId43"/>
    <p:sldId id="301" r:id="rId44"/>
    <p:sldId id="307" r:id="rId45"/>
    <p:sldId id="320" r:id="rId46"/>
    <p:sldId id="321" r:id="rId47"/>
    <p:sldId id="309" r:id="rId48"/>
    <p:sldId id="322" r:id="rId49"/>
    <p:sldId id="308" r:id="rId50"/>
    <p:sldId id="323" r:id="rId51"/>
    <p:sldId id="329" r:id="rId52"/>
    <p:sldId id="330" r:id="rId53"/>
    <p:sldId id="324" r:id="rId54"/>
    <p:sldId id="331" r:id="rId55"/>
    <p:sldId id="325" r:id="rId56"/>
    <p:sldId id="314" r:id="rId57"/>
    <p:sldId id="315" r:id="rId58"/>
    <p:sldId id="359" r:id="rId59"/>
    <p:sldId id="326" r:id="rId60"/>
    <p:sldId id="327" r:id="rId61"/>
    <p:sldId id="363" r:id="rId62"/>
    <p:sldId id="328" r:id="rId63"/>
    <p:sldId id="332" r:id="rId64"/>
    <p:sldId id="333" r:id="rId65"/>
    <p:sldId id="364" r:id="rId66"/>
    <p:sldId id="365" r:id="rId67"/>
    <p:sldId id="334" r:id="rId68"/>
    <p:sldId id="335" r:id="rId69"/>
    <p:sldId id="366" r:id="rId70"/>
    <p:sldId id="367" r:id="rId71"/>
    <p:sldId id="368" r:id="rId72"/>
    <p:sldId id="369" r:id="rId73"/>
    <p:sldId id="370" r:id="rId74"/>
    <p:sldId id="336" r:id="rId75"/>
    <p:sldId id="337" r:id="rId76"/>
    <p:sldId id="338" r:id="rId77"/>
    <p:sldId id="339" r:id="rId78"/>
    <p:sldId id="340" r:id="rId79"/>
    <p:sldId id="342" r:id="rId80"/>
    <p:sldId id="343" r:id="rId81"/>
    <p:sldId id="344" r:id="rId82"/>
    <p:sldId id="349" r:id="rId83"/>
    <p:sldId id="350" r:id="rId84"/>
    <p:sldId id="351" r:id="rId85"/>
    <p:sldId id="352" r:id="rId86"/>
    <p:sldId id="383" r:id="rId87"/>
    <p:sldId id="371" r:id="rId88"/>
    <p:sldId id="373" r:id="rId89"/>
    <p:sldId id="375" r:id="rId90"/>
    <p:sldId id="376" r:id="rId91"/>
    <p:sldId id="378" r:id="rId92"/>
    <p:sldId id="379" r:id="rId93"/>
    <p:sldId id="380" r:id="rId94"/>
    <p:sldId id="381" r:id="rId95"/>
    <p:sldId id="382" r:id="rId96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charset="0"/>
        <a:ea typeface="ＭＳ Ｐゴシック" charset="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charset="0"/>
        <a:ea typeface="ＭＳ Ｐゴシック" charset="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charset="0"/>
        <a:ea typeface="ＭＳ Ｐゴシック" charset="0"/>
        <a:cs typeface="+mn-cs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omic Sans MS" charset="0"/>
        <a:ea typeface="ＭＳ Ｐゴシック" charset="0"/>
        <a:cs typeface="+mn-cs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omic Sans MS" charset="0"/>
        <a:ea typeface="ＭＳ Ｐゴシック" charset="0"/>
        <a:cs typeface="+mn-cs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omic Sans MS" charset="0"/>
        <a:ea typeface="ＭＳ Ｐゴシック" charset="0"/>
        <a:cs typeface="+mn-cs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omic Sans MS" charset="0"/>
        <a:ea typeface="ＭＳ Ｐゴシック" charset="0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E300"/>
    <a:srgbClr val="FF8757"/>
    <a:srgbClr val="FFB806"/>
    <a:srgbClr val="FFB52E"/>
    <a:srgbClr val="E298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100" d="100"/>
          <a:sy n="100" d="100"/>
        </p:scale>
        <p:origin x="-264" y="-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2" d="100"/>
        <a:sy n="102" d="100"/>
      </p:scale>
      <p:origin x="0" y="2793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01" Type="http://schemas.openxmlformats.org/officeDocument/2006/relationships/theme" Target="theme/theme1.xml"/><Relationship Id="rId10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97" Type="http://schemas.openxmlformats.org/officeDocument/2006/relationships/notesMaster" Target="notesMasters/notesMaster1.xml"/><Relationship Id="rId98" Type="http://schemas.openxmlformats.org/officeDocument/2006/relationships/printerSettings" Target="printerSettings/printerSettings1.bin"/><Relationship Id="rId99" Type="http://schemas.openxmlformats.org/officeDocument/2006/relationships/presProps" Target="pres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00" Type="http://schemas.openxmlformats.org/officeDocument/2006/relationships/viewProps" Target="viewProps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C37AF0-C60C-D84B-B77F-2E0C01ABFA4B}" type="datetimeFigureOut">
              <a:rPr lang="en-US" smtClean="0"/>
              <a:t>6/21/18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967DCB-3384-254C-9F9C-FCDAF08BB5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1765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6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7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8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0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1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3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4.xml"/></Relationships>
</file>

<file path=ppt/notesSlides/_rels/notesSlide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5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C5F0F25A-5212-A04D-B70F-63690B1F0AB6}" type="slidenum">
              <a:rPr lang="en-US" sz="1200"/>
              <a:pPr/>
              <a:t>1</a:t>
            </a:fld>
            <a:endParaRPr lang="en-US" sz="1200"/>
          </a:p>
        </p:txBody>
      </p:sp>
      <p:sp>
        <p:nvSpPr>
          <p:cNvPr id="3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9B4AD1AA-DD86-2B4A-A529-044AAA4A421C}" type="slidenum">
              <a:rPr lang="en-US" sz="1200"/>
              <a:pPr/>
              <a:t>11</a:t>
            </a:fld>
            <a:endParaRPr lang="en-US" sz="1200"/>
          </a:p>
        </p:txBody>
      </p:sp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7D2CB72B-982C-3343-9A8C-EFECB0BD7CB3}" type="slidenum">
              <a:rPr lang="en-US" sz="1200"/>
              <a:pPr/>
              <a:t>12</a:t>
            </a:fld>
            <a:endParaRPr lang="en-US" sz="1200"/>
          </a:p>
        </p:txBody>
      </p:sp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B9559D7A-1272-E245-9583-A1163CA26EC2}" type="slidenum">
              <a:rPr lang="en-US" sz="1200"/>
              <a:pPr/>
              <a:t>13</a:t>
            </a:fld>
            <a:endParaRPr lang="en-US" sz="1200"/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4E1D3A9F-82B1-CF48-A4DD-6E4937C21F91}" type="slidenum">
              <a:rPr lang="en-US" sz="1200"/>
              <a:pPr/>
              <a:t>14</a:t>
            </a:fld>
            <a:endParaRPr lang="en-US" sz="1200"/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AA680F75-66BF-4A44-93E2-135DBFF7C7B4}" type="slidenum">
              <a:rPr lang="en-US" sz="1200"/>
              <a:pPr/>
              <a:t>15</a:t>
            </a:fld>
            <a:endParaRPr lang="en-US" sz="1200"/>
          </a:p>
        </p:txBody>
      </p:sp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B7C01E6D-89BC-9741-8632-E894DDAE6FA4}" type="slidenum">
              <a:rPr lang="en-US" sz="1200">
                <a:latin typeface="Arial" charset="0"/>
              </a:rPr>
              <a:pPr/>
              <a:t>16</a:t>
            </a:fld>
            <a:endParaRPr lang="en-US" sz="1200">
              <a:latin typeface="Arial" charset="0"/>
            </a:endParaRPr>
          </a:p>
        </p:txBody>
      </p:sp>
      <p:sp>
        <p:nvSpPr>
          <p:cNvPr id="6861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465C9B04-ABA9-A74A-9D4F-FA85C59A6C51}" type="slidenum">
              <a:rPr lang="en-US" sz="1200"/>
              <a:pPr/>
              <a:t>17</a:t>
            </a:fld>
            <a:endParaRPr lang="en-US" sz="1200"/>
          </a:p>
        </p:txBody>
      </p:sp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C9B48A87-2BE3-8143-ADBA-4D51C9337BB8}" type="slidenum">
              <a:rPr lang="en-US" sz="1200"/>
              <a:pPr/>
              <a:t>18</a:t>
            </a:fld>
            <a:endParaRPr lang="en-US" sz="1200"/>
          </a:p>
        </p:txBody>
      </p:sp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4D762AE7-A8EC-D84F-A66A-53BA9B89484F}" type="slidenum">
              <a:rPr lang="en-US" sz="1200"/>
              <a:pPr/>
              <a:t>19</a:t>
            </a:fld>
            <a:endParaRPr lang="en-US" sz="1200"/>
          </a:p>
        </p:txBody>
      </p:sp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E6A080DA-4410-A24F-BFA4-58975D98400D}" type="slidenum">
              <a:rPr lang="en-US" sz="1200"/>
              <a:pPr/>
              <a:t>20</a:t>
            </a:fld>
            <a:endParaRPr lang="en-US" sz="1200"/>
          </a:p>
        </p:txBody>
      </p:sp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69D55988-D7FE-5D47-B1C8-5B6B952D0F59}" type="slidenum">
              <a:rPr lang="en-US" sz="1200"/>
              <a:pPr/>
              <a:t>2</a:t>
            </a:fld>
            <a:endParaRPr lang="en-US" sz="1200"/>
          </a:p>
        </p:txBody>
      </p:sp>
      <p:sp>
        <p:nvSpPr>
          <p:cNvPr id="4403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411" name="Rectangle 1027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A902BF6A-694A-5049-BDE5-5539C5039907}" type="slidenum">
              <a:rPr lang="en-US" sz="1200"/>
              <a:pPr/>
              <a:t>21</a:t>
            </a:fld>
            <a:endParaRPr lang="en-US" sz="1200"/>
          </a:p>
        </p:txBody>
      </p:sp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F8FC88DE-4A87-3F4B-88F1-DB1DCF1027AD}" type="slidenum">
              <a:rPr lang="en-US" sz="1200"/>
              <a:pPr/>
              <a:t>22</a:t>
            </a:fld>
            <a:endParaRPr lang="en-US" sz="1200"/>
          </a:p>
        </p:txBody>
      </p:sp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86E9E4E2-BD46-0547-87C6-F86B5371152B}" type="slidenum">
              <a:rPr lang="en-US" sz="1200"/>
              <a:pPr/>
              <a:t>23</a:t>
            </a:fld>
            <a:endParaRPr lang="en-US" sz="1200"/>
          </a:p>
        </p:txBody>
      </p:sp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A4B02626-F7F1-1E40-A070-D54D0B35B243}" type="slidenum">
              <a:rPr lang="en-US" sz="1200"/>
              <a:pPr/>
              <a:t>24</a:t>
            </a:fld>
            <a:endParaRPr lang="en-US" sz="1200"/>
          </a:p>
        </p:txBody>
      </p:sp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69D55988-D7FE-5D47-B1C8-5B6B952D0F59}" type="slidenum">
              <a:rPr lang="en-US" sz="1200"/>
              <a:pPr/>
              <a:t>25</a:t>
            </a:fld>
            <a:endParaRPr lang="en-US" sz="1200"/>
          </a:p>
        </p:txBody>
      </p:sp>
      <p:sp>
        <p:nvSpPr>
          <p:cNvPr id="4403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411" name="Rectangle 1027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1556785D-1E61-1543-89ED-743E4A162713}" type="slidenum">
              <a:rPr lang="en-US" sz="1200"/>
              <a:pPr/>
              <a:t>26</a:t>
            </a:fld>
            <a:endParaRPr lang="en-US" sz="1200"/>
          </a:p>
        </p:txBody>
      </p:sp>
      <p:sp>
        <p:nvSpPr>
          <p:cNvPr id="5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2AD780AA-8ACC-F24F-ADB9-3FB580A8A448}" type="slidenum">
              <a:rPr lang="en-US" sz="1200"/>
              <a:pPr/>
              <a:t>27</a:t>
            </a:fld>
            <a:endParaRPr lang="en-US" sz="1200"/>
          </a:p>
        </p:txBody>
      </p:sp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89EC2EBD-8C92-224C-9AE7-C7D2746B0165}" type="slidenum">
              <a:rPr lang="en-US" sz="1200"/>
              <a:pPr/>
              <a:t>28</a:t>
            </a:fld>
            <a:endParaRPr lang="en-US" sz="1200"/>
          </a:p>
        </p:txBody>
      </p:sp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966DCE2E-BC93-AE4F-A847-01644A090761}" type="slidenum">
              <a:rPr lang="en-US" sz="1200"/>
              <a:pPr/>
              <a:t>29</a:t>
            </a:fld>
            <a:endParaRPr lang="en-US" sz="1200"/>
          </a:p>
        </p:txBody>
      </p:sp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B180A0D1-3089-0E4E-A3BD-9D61E7EE60BF}" type="slidenum">
              <a:rPr lang="en-US" sz="1200"/>
              <a:pPr/>
              <a:t>30</a:t>
            </a:fld>
            <a:endParaRPr lang="en-US" sz="1200"/>
          </a:p>
        </p:txBody>
      </p:sp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69D55988-D7FE-5D47-B1C8-5B6B952D0F59}" type="slidenum">
              <a:rPr lang="en-US" sz="1200"/>
              <a:pPr/>
              <a:t>3</a:t>
            </a:fld>
            <a:endParaRPr lang="en-US" sz="1200"/>
          </a:p>
        </p:txBody>
      </p:sp>
      <p:sp>
        <p:nvSpPr>
          <p:cNvPr id="4403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411" name="Rectangle 1027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76EFFE9F-E8F3-7041-A2E2-96BE2953FEDE}" type="slidenum">
              <a:rPr lang="en-US" sz="1200"/>
              <a:pPr/>
              <a:t>31</a:t>
            </a:fld>
            <a:endParaRPr lang="en-US" sz="1200"/>
          </a:p>
        </p:txBody>
      </p:sp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A6E2C327-A783-C445-9256-ADB13D06650D}" type="slidenum">
              <a:rPr lang="en-US" sz="1200"/>
              <a:pPr/>
              <a:t>32</a:t>
            </a:fld>
            <a:endParaRPr lang="en-US" sz="1200"/>
          </a:p>
        </p:txBody>
      </p:sp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5CB0DC19-23A5-B843-B69E-B1E174E14921}" type="slidenum">
              <a:rPr lang="en-US" sz="1200"/>
              <a:pPr/>
              <a:t>33</a:t>
            </a:fld>
            <a:endParaRPr lang="en-US" sz="1200"/>
          </a:p>
        </p:txBody>
      </p:sp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8C58A90B-ECBA-3C43-879B-CD58B87AC887}" type="slidenum">
              <a:rPr lang="en-US" sz="1200"/>
              <a:pPr/>
              <a:t>34</a:t>
            </a:fld>
            <a:endParaRPr lang="en-US" sz="1200"/>
          </a:p>
        </p:txBody>
      </p:sp>
      <p:sp>
        <p:nvSpPr>
          <p:cNvPr id="8909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B627BF3F-D471-7E49-89AD-2E0E87293CB3}" type="slidenum">
              <a:rPr lang="en-US" sz="1200"/>
              <a:pPr/>
              <a:t>38</a:t>
            </a:fld>
            <a:endParaRPr lang="en-US" sz="1200"/>
          </a:p>
        </p:txBody>
      </p:sp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69D55988-D7FE-5D47-B1C8-5B6B952D0F59}" type="slidenum">
              <a:rPr lang="en-US" sz="1200"/>
              <a:pPr/>
              <a:t>39</a:t>
            </a:fld>
            <a:endParaRPr lang="en-US" sz="1200"/>
          </a:p>
        </p:txBody>
      </p:sp>
      <p:sp>
        <p:nvSpPr>
          <p:cNvPr id="4403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411" name="Rectangle 1027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F4C78A7-E871-2544-9347-526EAEAFFC55}" type="slidenum">
              <a:rPr lang="en-US"/>
              <a:pPr/>
              <a:t>40</a:t>
            </a:fld>
            <a:endParaRPr lang="en-US"/>
          </a:p>
        </p:txBody>
      </p:sp>
      <p:sp>
        <p:nvSpPr>
          <p:cNvPr id="169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9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5E8867D-CD7D-E441-9A80-91CA66E37B32}" type="slidenum">
              <a:rPr lang="en-US"/>
              <a:pPr/>
              <a:t>41</a:t>
            </a:fld>
            <a:endParaRPr lang="en-US"/>
          </a:p>
        </p:txBody>
      </p:sp>
      <p:sp>
        <p:nvSpPr>
          <p:cNvPr id="128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BEA8915-8D9B-D147-BEEF-D1C8FFD0443B}" type="slidenum">
              <a:rPr lang="en-US"/>
              <a:pPr/>
              <a:t>42</a:t>
            </a:fld>
            <a:endParaRPr lang="en-US"/>
          </a:p>
        </p:txBody>
      </p:sp>
      <p:sp>
        <p:nvSpPr>
          <p:cNvPr id="8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B6DF8DC-9E48-3F4E-BEB5-8EC312AB4833}" type="slidenum">
              <a:rPr lang="en-US"/>
              <a:pPr/>
              <a:t>43</a:t>
            </a:fld>
            <a:endParaRPr lang="en-US"/>
          </a:p>
        </p:txBody>
      </p:sp>
      <p:sp>
        <p:nvSpPr>
          <p:cNvPr id="117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1BBEAEB1-1A56-5246-87F7-06AF2499AA48}" type="slidenum">
              <a:rPr lang="en-US" sz="1200"/>
              <a:pPr/>
              <a:t>5</a:t>
            </a:fld>
            <a:endParaRPr lang="en-US" sz="1200"/>
          </a:p>
        </p:txBody>
      </p:sp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69D55988-D7FE-5D47-B1C8-5B6B952D0F59}" type="slidenum">
              <a:rPr lang="en-US" sz="1200"/>
              <a:pPr/>
              <a:t>44</a:t>
            </a:fld>
            <a:endParaRPr lang="en-US" sz="1200"/>
          </a:p>
        </p:txBody>
      </p:sp>
      <p:sp>
        <p:nvSpPr>
          <p:cNvPr id="4403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411" name="Rectangle 1027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69D55988-D7FE-5D47-B1C8-5B6B952D0F59}" type="slidenum">
              <a:rPr lang="en-US" sz="1200"/>
              <a:pPr/>
              <a:t>45</a:t>
            </a:fld>
            <a:endParaRPr lang="en-US" sz="1200"/>
          </a:p>
        </p:txBody>
      </p:sp>
      <p:sp>
        <p:nvSpPr>
          <p:cNvPr id="4403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411" name="Rectangle 1027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69D55988-D7FE-5D47-B1C8-5B6B952D0F59}" type="slidenum">
              <a:rPr lang="en-US" sz="1200"/>
              <a:pPr/>
              <a:t>46</a:t>
            </a:fld>
            <a:endParaRPr lang="en-US" sz="1200"/>
          </a:p>
        </p:txBody>
      </p:sp>
      <p:sp>
        <p:nvSpPr>
          <p:cNvPr id="4403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411" name="Rectangle 1027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69D55988-D7FE-5D47-B1C8-5B6B952D0F59}" type="slidenum">
              <a:rPr lang="en-US" sz="1200"/>
              <a:pPr/>
              <a:t>47</a:t>
            </a:fld>
            <a:endParaRPr lang="en-US" sz="1200"/>
          </a:p>
        </p:txBody>
      </p:sp>
      <p:sp>
        <p:nvSpPr>
          <p:cNvPr id="4403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411" name="Rectangle 1027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69D55988-D7FE-5D47-B1C8-5B6B952D0F59}" type="slidenum">
              <a:rPr lang="en-US" sz="1200"/>
              <a:pPr/>
              <a:t>48</a:t>
            </a:fld>
            <a:endParaRPr lang="en-US" sz="1200"/>
          </a:p>
        </p:txBody>
      </p:sp>
      <p:sp>
        <p:nvSpPr>
          <p:cNvPr id="4403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411" name="Rectangle 1027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69D55988-D7FE-5D47-B1C8-5B6B952D0F59}" type="slidenum">
              <a:rPr lang="en-US" sz="1200"/>
              <a:pPr/>
              <a:t>49</a:t>
            </a:fld>
            <a:endParaRPr lang="en-US" sz="1200"/>
          </a:p>
        </p:txBody>
      </p:sp>
      <p:sp>
        <p:nvSpPr>
          <p:cNvPr id="4403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411" name="Rectangle 1027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69D55988-D7FE-5D47-B1C8-5B6B952D0F59}" type="slidenum">
              <a:rPr lang="en-US" sz="1200"/>
              <a:pPr/>
              <a:t>50</a:t>
            </a:fld>
            <a:endParaRPr lang="en-US" sz="1200"/>
          </a:p>
        </p:txBody>
      </p:sp>
      <p:sp>
        <p:nvSpPr>
          <p:cNvPr id="4403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411" name="Rectangle 1027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69D55988-D7FE-5D47-B1C8-5B6B952D0F59}" type="slidenum">
              <a:rPr lang="en-US" sz="1200"/>
              <a:pPr/>
              <a:t>51</a:t>
            </a:fld>
            <a:endParaRPr lang="en-US" sz="1200"/>
          </a:p>
        </p:txBody>
      </p:sp>
      <p:sp>
        <p:nvSpPr>
          <p:cNvPr id="4403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411" name="Rectangle 1027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69D55988-D7FE-5D47-B1C8-5B6B952D0F59}" type="slidenum">
              <a:rPr lang="en-US" sz="1200"/>
              <a:pPr/>
              <a:t>52</a:t>
            </a:fld>
            <a:endParaRPr lang="en-US" sz="1200"/>
          </a:p>
        </p:txBody>
      </p:sp>
      <p:sp>
        <p:nvSpPr>
          <p:cNvPr id="4403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411" name="Rectangle 1027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69D55988-D7FE-5D47-B1C8-5B6B952D0F59}" type="slidenum">
              <a:rPr lang="en-US" sz="1200"/>
              <a:pPr/>
              <a:t>54</a:t>
            </a:fld>
            <a:endParaRPr lang="en-US" sz="1200"/>
          </a:p>
        </p:txBody>
      </p:sp>
      <p:sp>
        <p:nvSpPr>
          <p:cNvPr id="4403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411" name="Rectangle 1027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704EB8DB-0AA8-C845-A431-BA255697FC26}" type="slidenum">
              <a:rPr lang="en-US" sz="1200"/>
              <a:pPr/>
              <a:t>6</a:t>
            </a:fld>
            <a:endParaRPr lang="en-US" sz="1200"/>
          </a:p>
        </p:txBody>
      </p:sp>
      <p:sp>
        <p:nvSpPr>
          <p:cNvPr id="4710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2531" name="Rectangle 1027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71E46FE-0AA0-DA42-A338-B8F25B3A72DA}" type="slidenum">
              <a:rPr lang="en-US"/>
              <a:pPr/>
              <a:t>56</a:t>
            </a:fld>
            <a:endParaRPr lang="en-US"/>
          </a:p>
        </p:txBody>
      </p:sp>
      <p:sp>
        <p:nvSpPr>
          <p:cNvPr id="140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0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FC2F544-A077-814A-AA6F-E623D6FD48F3}" type="slidenum">
              <a:rPr lang="en-US"/>
              <a:pPr/>
              <a:t>57</a:t>
            </a:fld>
            <a:endParaRPr lang="en-US"/>
          </a:p>
        </p:txBody>
      </p:sp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272A4CF2-010C-1F41-A645-C294151B69AA}" type="slidenum">
              <a:rPr lang="en-US">
                <a:latin typeface="Arial" charset="0"/>
              </a:rPr>
              <a:pPr/>
              <a:t>58</a:t>
            </a:fld>
            <a:endParaRPr lang="en-US">
              <a:latin typeface="Arial" charset="0"/>
            </a:endParaRPr>
          </a:p>
        </p:txBody>
      </p:sp>
      <p:sp>
        <p:nvSpPr>
          <p:cNvPr id="19149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8C58A90B-ECBA-3C43-879B-CD58B87AC887}" type="slidenum">
              <a:rPr lang="en-US" sz="1200"/>
              <a:pPr/>
              <a:t>68</a:t>
            </a:fld>
            <a:endParaRPr lang="en-US" sz="1200"/>
          </a:p>
        </p:txBody>
      </p:sp>
      <p:sp>
        <p:nvSpPr>
          <p:cNvPr id="8909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36DF21BE-FD21-9343-A03F-ECE305F23536}" type="slidenum">
              <a:rPr lang="en-US">
                <a:solidFill>
                  <a:prstClr val="black"/>
                </a:solidFill>
                <a:latin typeface="Arial" charset="0"/>
              </a:rPr>
              <a:pPr/>
              <a:t>86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7373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367FCA8-C5B8-AB47-9180-D406839B10C0}" type="slidenum">
              <a:rPr lang="en-US"/>
              <a:pPr/>
              <a:t>87</a:t>
            </a:fld>
            <a:endParaRPr lang="en-US"/>
          </a:p>
        </p:txBody>
      </p:sp>
      <p:sp>
        <p:nvSpPr>
          <p:cNvPr id="44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367FCA8-C5B8-AB47-9180-D406839B10C0}" type="slidenum">
              <a:rPr lang="en-US"/>
              <a:pPr/>
              <a:t>88</a:t>
            </a:fld>
            <a:endParaRPr lang="en-US"/>
          </a:p>
        </p:txBody>
      </p:sp>
      <p:sp>
        <p:nvSpPr>
          <p:cNvPr id="44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9E14844-974A-7F4A-9811-93FEEB8D204B}" type="slidenum">
              <a:rPr lang="en-US"/>
              <a:pPr>
                <a:defRPr/>
              </a:pPr>
              <a:t>90</a:t>
            </a:fld>
            <a:endParaRPr lang="en-US"/>
          </a:p>
        </p:txBody>
      </p:sp>
      <p:sp>
        <p:nvSpPr>
          <p:cNvPr id="5017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367FCA8-C5B8-AB47-9180-D406839B10C0}" type="slidenum">
              <a:rPr lang="en-US"/>
              <a:pPr/>
              <a:t>91</a:t>
            </a:fld>
            <a:endParaRPr lang="en-US"/>
          </a:p>
        </p:txBody>
      </p:sp>
      <p:sp>
        <p:nvSpPr>
          <p:cNvPr id="44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367FCA8-C5B8-AB47-9180-D406839B10C0}" type="slidenum">
              <a:rPr lang="en-US"/>
              <a:pPr/>
              <a:t>92</a:t>
            </a:fld>
            <a:endParaRPr lang="en-US"/>
          </a:p>
        </p:txBody>
      </p:sp>
      <p:sp>
        <p:nvSpPr>
          <p:cNvPr id="44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7BF2CF78-476C-104E-A1A0-0D45EE846B9D}" type="slidenum">
              <a:rPr lang="en-US" sz="1200"/>
              <a:pPr/>
              <a:t>7</a:t>
            </a:fld>
            <a:endParaRPr lang="en-US" sz="1200"/>
          </a:p>
        </p:txBody>
      </p:sp>
      <p:sp>
        <p:nvSpPr>
          <p:cNvPr id="15667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457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367FCA8-C5B8-AB47-9180-D406839B10C0}" type="slidenum">
              <a:rPr lang="en-US"/>
              <a:pPr/>
              <a:t>93</a:t>
            </a:fld>
            <a:endParaRPr lang="en-US"/>
          </a:p>
        </p:txBody>
      </p:sp>
      <p:sp>
        <p:nvSpPr>
          <p:cNvPr id="44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99863F1-076E-354B-8675-30ED80D779A3}" type="slidenum">
              <a:rPr lang="en-US"/>
              <a:pPr/>
              <a:t>94</a:t>
            </a:fld>
            <a:endParaRPr lang="en-US"/>
          </a:p>
        </p:txBody>
      </p:sp>
      <p:sp>
        <p:nvSpPr>
          <p:cNvPr id="5427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367FCA8-C5B8-AB47-9180-D406839B10C0}" type="slidenum">
              <a:rPr lang="en-US"/>
              <a:pPr/>
              <a:t>95</a:t>
            </a:fld>
            <a:endParaRPr lang="en-US"/>
          </a:p>
        </p:txBody>
      </p:sp>
      <p:sp>
        <p:nvSpPr>
          <p:cNvPr id="44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47AAB202-77FD-4D40-B4BC-E13FB0077868}" type="slidenum">
              <a:rPr lang="en-US" sz="1200"/>
              <a:pPr/>
              <a:t>8</a:t>
            </a:fld>
            <a:endParaRPr lang="en-US" sz="1200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660383D6-0AF4-4548-994A-59150E29D96F}" type="slidenum">
              <a:rPr lang="en-US" sz="1200"/>
              <a:pPr/>
              <a:t>9</a:t>
            </a:fld>
            <a:endParaRPr lang="en-US" sz="1200"/>
          </a:p>
        </p:txBody>
      </p:sp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D8718819-97DA-C14E-AF9C-3BF0F833143A}" type="slidenum">
              <a:rPr lang="en-US" sz="1200"/>
              <a:pPr/>
              <a:t>10</a:t>
            </a:fld>
            <a:endParaRPr lang="en-US" sz="1200"/>
          </a:p>
        </p:txBody>
      </p:sp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63BF61-058B-904F-9339-451AFA8B453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8275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01C224-184F-9E46-9F47-77D9B265816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3970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EFD8BE-97B4-0C49-8180-828993A8B1F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5738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528AA5-C04E-7549-B4AB-8D433E7B30B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0214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A7FF91-71BC-E945-8091-BE33DD03F9E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8230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E3FA29-75FA-BD49-A82E-820E9885FAA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7107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AE358A-A887-CA4D-89A8-7A581C181A6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6271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6D418D-9FF3-3D46-93BF-CD3F8C4CE92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0785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D961E3-20B9-7847-B1F0-9E96387CC9A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6813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086652-FBD0-6C49-848E-DCCDBD61E72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1197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DBA759-387B-B04C-8AD4-BACD11478B6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5070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fld id="{81C64066-9018-3344-BDD3-997D1A420A44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jpeg"/><Relationship Id="rId5" Type="http://schemas.openxmlformats.org/officeDocument/2006/relationships/image" Target="../media/image3.jpg"/><Relationship Id="rId6" Type="http://schemas.openxmlformats.org/officeDocument/2006/relationships/hyperlink" Target="http://www.phys.ufl.edu/~cmw/" TargetMode="External"/><Relationship Id="rId7" Type="http://schemas.openxmlformats.org/officeDocument/2006/relationships/hyperlink" Target="mailto:cmw@physics.ufl.edu" TargetMode="Externa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0.emf"/><Relationship Id="rId12" Type="http://schemas.openxmlformats.org/officeDocument/2006/relationships/image" Target="../media/image31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.jpeg"/><Relationship Id="rId4" Type="http://schemas.openxmlformats.org/officeDocument/2006/relationships/image" Target="../media/image2.jpeg"/><Relationship Id="rId5" Type="http://schemas.openxmlformats.org/officeDocument/2006/relationships/image" Target="../media/image24.emf"/><Relationship Id="rId6" Type="http://schemas.openxmlformats.org/officeDocument/2006/relationships/image" Target="../media/image25.emf"/><Relationship Id="rId7" Type="http://schemas.openxmlformats.org/officeDocument/2006/relationships/image" Target="../media/image26.emf"/><Relationship Id="rId8" Type="http://schemas.openxmlformats.org/officeDocument/2006/relationships/image" Target="../media/image27.emf"/><Relationship Id="rId9" Type="http://schemas.openxmlformats.org/officeDocument/2006/relationships/image" Target="../media/image28.emf"/><Relationship Id="rId10" Type="http://schemas.openxmlformats.org/officeDocument/2006/relationships/image" Target="../media/image29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jpeg"/><Relationship Id="rId5" Type="http://schemas.openxmlformats.org/officeDocument/2006/relationships/image" Target="../media/image32.emf"/><Relationship Id="rId6" Type="http://schemas.openxmlformats.org/officeDocument/2006/relationships/image" Target="../media/image33.emf"/><Relationship Id="rId7" Type="http://schemas.openxmlformats.org/officeDocument/2006/relationships/image" Target="../media/image34.emf"/><Relationship Id="rId8" Type="http://schemas.openxmlformats.org/officeDocument/2006/relationships/image" Target="../media/image35.emf"/><Relationship Id="rId9" Type="http://schemas.openxmlformats.org/officeDocument/2006/relationships/image" Target="../media/image36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jpeg"/><Relationship Id="rId5" Type="http://schemas.openxmlformats.org/officeDocument/2006/relationships/image" Target="../media/image37.emf"/><Relationship Id="rId6" Type="http://schemas.openxmlformats.org/officeDocument/2006/relationships/image" Target="../media/image38.emf"/><Relationship Id="rId7" Type="http://schemas.openxmlformats.org/officeDocument/2006/relationships/image" Target="../media/image39.emf"/><Relationship Id="rId8" Type="http://schemas.openxmlformats.org/officeDocument/2006/relationships/image" Target="../media/image40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jpeg"/><Relationship Id="rId5" Type="http://schemas.openxmlformats.org/officeDocument/2006/relationships/image" Target="../media/image41.emf"/><Relationship Id="rId6" Type="http://schemas.openxmlformats.org/officeDocument/2006/relationships/image" Target="../media/image42.emf"/><Relationship Id="rId7" Type="http://schemas.openxmlformats.org/officeDocument/2006/relationships/image" Target="../media/image43.emf"/><Relationship Id="rId8" Type="http://schemas.openxmlformats.org/officeDocument/2006/relationships/image" Target="../media/image44.emf"/><Relationship Id="rId9" Type="http://schemas.openxmlformats.org/officeDocument/2006/relationships/image" Target="../media/image45.emf"/><Relationship Id="rId10" Type="http://schemas.openxmlformats.org/officeDocument/2006/relationships/image" Target="../media/image46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jpeg"/><Relationship Id="rId5" Type="http://schemas.openxmlformats.org/officeDocument/2006/relationships/image" Target="../media/image47.emf"/><Relationship Id="rId6" Type="http://schemas.openxmlformats.org/officeDocument/2006/relationships/image" Target="../media/image48.emf"/><Relationship Id="rId7" Type="http://schemas.openxmlformats.org/officeDocument/2006/relationships/image" Target="../media/image49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jpeg"/><Relationship Id="rId5" Type="http://schemas.openxmlformats.org/officeDocument/2006/relationships/image" Target="../media/image50.emf"/><Relationship Id="rId6" Type="http://schemas.openxmlformats.org/officeDocument/2006/relationships/image" Target="../media/image51.emf"/><Relationship Id="rId7" Type="http://schemas.openxmlformats.org/officeDocument/2006/relationships/image" Target="../media/image52.emf"/><Relationship Id="rId8" Type="http://schemas.openxmlformats.org/officeDocument/2006/relationships/image" Target="../media/image53.emf"/><Relationship Id="rId9" Type="http://schemas.openxmlformats.org/officeDocument/2006/relationships/image" Target="../media/image54.gi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54.gif"/><Relationship Id="rId5" Type="http://schemas.openxmlformats.org/officeDocument/2006/relationships/image" Target="../media/image55.jpeg"/><Relationship Id="rId6" Type="http://schemas.openxmlformats.org/officeDocument/2006/relationships/image" Target="../media/image56.jpeg"/><Relationship Id="rId7" Type="http://schemas.openxmlformats.org/officeDocument/2006/relationships/image" Target="../media/image57.jpeg"/><Relationship Id="rId8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jpeg"/><Relationship Id="rId5" Type="http://schemas.openxmlformats.org/officeDocument/2006/relationships/image" Target="../media/image58.emf"/><Relationship Id="rId6" Type="http://schemas.openxmlformats.org/officeDocument/2006/relationships/image" Target="../media/image59.emf"/><Relationship Id="rId7" Type="http://schemas.openxmlformats.org/officeDocument/2006/relationships/image" Target="../media/image60.emf"/><Relationship Id="rId8" Type="http://schemas.openxmlformats.org/officeDocument/2006/relationships/image" Target="../media/image61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jpeg"/><Relationship Id="rId5" Type="http://schemas.openxmlformats.org/officeDocument/2006/relationships/image" Target="../media/image62.emf"/><Relationship Id="rId6" Type="http://schemas.openxmlformats.org/officeDocument/2006/relationships/image" Target="../media/image63.emf"/><Relationship Id="rId7" Type="http://schemas.openxmlformats.org/officeDocument/2006/relationships/image" Target="../media/image64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jpeg"/><Relationship Id="rId5" Type="http://schemas.openxmlformats.org/officeDocument/2006/relationships/image" Target="../media/image65.emf"/><Relationship Id="rId6" Type="http://schemas.openxmlformats.org/officeDocument/2006/relationships/image" Target="../media/image66.emf"/><Relationship Id="rId7" Type="http://schemas.openxmlformats.org/officeDocument/2006/relationships/image" Target="../media/image67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68.png"/><Relationship Id="rId5" Type="http://schemas.openxmlformats.org/officeDocument/2006/relationships/image" Target="../media/image2.jpeg"/><Relationship Id="rId6" Type="http://schemas.openxmlformats.org/officeDocument/2006/relationships/image" Target="../media/image69.emf"/><Relationship Id="rId7" Type="http://schemas.openxmlformats.org/officeDocument/2006/relationships/image" Target="../media/image70.emf"/><Relationship Id="rId8" Type="http://schemas.openxmlformats.org/officeDocument/2006/relationships/image" Target="../media/image71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jpeg"/><Relationship Id="rId5" Type="http://schemas.openxmlformats.org/officeDocument/2006/relationships/image" Target="../media/image72.emf"/><Relationship Id="rId6" Type="http://schemas.openxmlformats.org/officeDocument/2006/relationships/image" Target="../media/image73.emf"/><Relationship Id="rId7" Type="http://schemas.openxmlformats.org/officeDocument/2006/relationships/image" Target="../media/image74.emf"/><Relationship Id="rId8" Type="http://schemas.openxmlformats.org/officeDocument/2006/relationships/image" Target="../media/image75.emf"/><Relationship Id="rId9" Type="http://schemas.openxmlformats.org/officeDocument/2006/relationships/image" Target="../media/image76.emf"/><Relationship Id="rId10" Type="http://schemas.openxmlformats.org/officeDocument/2006/relationships/image" Target="../media/image77.emf"/><Relationship Id="rId11" Type="http://schemas.openxmlformats.org/officeDocument/2006/relationships/image" Target="../media/image78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jpeg"/><Relationship Id="rId5" Type="http://schemas.openxmlformats.org/officeDocument/2006/relationships/image" Target="../media/image79.emf"/><Relationship Id="rId6" Type="http://schemas.openxmlformats.org/officeDocument/2006/relationships/image" Target="../media/image80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jpeg"/><Relationship Id="rId5" Type="http://schemas.openxmlformats.org/officeDocument/2006/relationships/image" Target="../media/image81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jpeg"/><Relationship Id="rId5" Type="http://schemas.openxmlformats.org/officeDocument/2006/relationships/image" Target="../media/image82.emf"/><Relationship Id="rId6" Type="http://schemas.openxmlformats.org/officeDocument/2006/relationships/image" Target="../media/image83.emf"/><Relationship Id="rId7" Type="http://schemas.openxmlformats.org/officeDocument/2006/relationships/image" Target="../media/image84.emf"/><Relationship Id="rId8" Type="http://schemas.openxmlformats.org/officeDocument/2006/relationships/image" Target="../media/image85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jpeg"/><Relationship Id="rId5" Type="http://schemas.openxmlformats.org/officeDocument/2006/relationships/image" Target="../media/image86.emf"/><Relationship Id="rId6" Type="http://schemas.openxmlformats.org/officeDocument/2006/relationships/image" Target="../media/image87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jpeg"/><Relationship Id="rId5" Type="http://schemas.openxmlformats.org/officeDocument/2006/relationships/image" Target="../media/image86.emf"/><Relationship Id="rId6" Type="http://schemas.openxmlformats.org/officeDocument/2006/relationships/image" Target="../media/image88.emf"/><Relationship Id="rId7" Type="http://schemas.openxmlformats.org/officeDocument/2006/relationships/image" Target="../media/image89.emf"/><Relationship Id="rId8" Type="http://schemas.openxmlformats.org/officeDocument/2006/relationships/image" Target="../media/image90.emf"/><Relationship Id="rId9" Type="http://schemas.openxmlformats.org/officeDocument/2006/relationships/image" Target="../media/image91.emf"/><Relationship Id="rId10" Type="http://schemas.openxmlformats.org/officeDocument/2006/relationships/image" Target="../media/image92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jpeg"/><Relationship Id="rId5" Type="http://schemas.openxmlformats.org/officeDocument/2006/relationships/image" Target="../media/image93.emf"/><Relationship Id="rId6" Type="http://schemas.openxmlformats.org/officeDocument/2006/relationships/image" Target="../media/image94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jpeg"/><Relationship Id="rId5" Type="http://schemas.openxmlformats.org/officeDocument/2006/relationships/image" Target="../media/image95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jpeg"/><Relationship Id="rId5" Type="http://schemas.openxmlformats.org/officeDocument/2006/relationships/image" Target="../media/image96.emf"/><Relationship Id="rId6" Type="http://schemas.openxmlformats.org/officeDocument/2006/relationships/image" Target="../media/image97.emf"/><Relationship Id="rId7" Type="http://schemas.openxmlformats.org/officeDocument/2006/relationships/image" Target="../media/image98.emf"/><Relationship Id="rId8" Type="http://schemas.openxmlformats.org/officeDocument/2006/relationships/image" Target="../media/image99.emf"/><Relationship Id="rId9" Type="http://schemas.openxmlformats.org/officeDocument/2006/relationships/image" Target="../media/image100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jpeg"/><Relationship Id="rId5" Type="http://schemas.openxmlformats.org/officeDocument/2006/relationships/image" Target="../media/image101.emf"/><Relationship Id="rId6" Type="http://schemas.openxmlformats.org/officeDocument/2006/relationships/image" Target="../media/image102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jpeg"/><Relationship Id="rId5" Type="http://schemas.openxmlformats.org/officeDocument/2006/relationships/image" Target="../media/image103.emf"/><Relationship Id="rId6" Type="http://schemas.openxmlformats.org/officeDocument/2006/relationships/image" Target="../media/image104.emf"/><Relationship Id="rId7" Type="http://schemas.openxmlformats.org/officeDocument/2006/relationships/image" Target="../media/image105.emf"/><Relationship Id="rId8" Type="http://schemas.openxmlformats.org/officeDocument/2006/relationships/image" Target="../media/image106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jpeg"/><Relationship Id="rId5" Type="http://schemas.openxmlformats.org/officeDocument/2006/relationships/image" Target="../media/image107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108.emf"/><Relationship Id="rId5" Type="http://schemas.openxmlformats.org/officeDocument/2006/relationships/image" Target="../media/image109.emf"/><Relationship Id="rId6" Type="http://schemas.openxmlformats.org/officeDocument/2006/relationships/image" Target="../media/image110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111.jpg"/><Relationship Id="rId5" Type="http://schemas.openxmlformats.org/officeDocument/2006/relationships/image" Target="../media/image112.jpg"/><Relationship Id="rId6" Type="http://schemas.openxmlformats.org/officeDocument/2006/relationships/image" Target="../media/image113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1.jpeg"/><Relationship Id="rId5" Type="http://schemas.openxmlformats.org/officeDocument/2006/relationships/image" Target="../media/image4.png"/><Relationship Id="rId6" Type="http://schemas.openxmlformats.org/officeDocument/2006/relationships/image" Target="../media/image114.png"/><Relationship Id="rId1" Type="http://schemas.microsoft.com/office/2007/relationships/media" Target="../media/media1.gif"/><Relationship Id="rId2" Type="http://schemas.openxmlformats.org/officeDocument/2006/relationships/video" Target="../media/media1.gi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jpeg"/><Relationship Id="rId5" Type="http://schemas.openxmlformats.org/officeDocument/2006/relationships/image" Target="../media/image115.emf"/><Relationship Id="rId6" Type="http://schemas.openxmlformats.org/officeDocument/2006/relationships/image" Target="../media/image116.emf"/><Relationship Id="rId7" Type="http://schemas.openxmlformats.org/officeDocument/2006/relationships/image" Target="../media/image117.emf"/><Relationship Id="rId8" Type="http://schemas.openxmlformats.org/officeDocument/2006/relationships/image" Target="../media/image118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jpeg"/><Relationship Id="rId5" Type="http://schemas.openxmlformats.org/officeDocument/2006/relationships/image" Target="../media/image119.emf"/><Relationship Id="rId6" Type="http://schemas.openxmlformats.org/officeDocument/2006/relationships/image" Target="../media/image120.emf"/><Relationship Id="rId7" Type="http://schemas.openxmlformats.org/officeDocument/2006/relationships/image" Target="../media/image121.emf"/><Relationship Id="rId8" Type="http://schemas.openxmlformats.org/officeDocument/2006/relationships/image" Target="../media/image122.emf"/><Relationship Id="rId9" Type="http://schemas.openxmlformats.org/officeDocument/2006/relationships/image" Target="../media/image123.emf"/><Relationship Id="rId10" Type="http://schemas.openxmlformats.org/officeDocument/2006/relationships/image" Target="../media/image124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jpeg"/><Relationship Id="rId5" Type="http://schemas.openxmlformats.org/officeDocument/2006/relationships/image" Target="../media/image125.emf"/><Relationship Id="rId6" Type="http://schemas.openxmlformats.org/officeDocument/2006/relationships/image" Target="../media/image126.emf"/><Relationship Id="rId7" Type="http://schemas.openxmlformats.org/officeDocument/2006/relationships/image" Target="../media/image127.emf"/><Relationship Id="rId8" Type="http://schemas.openxmlformats.org/officeDocument/2006/relationships/image" Target="../media/image128.emf"/><Relationship Id="rId9" Type="http://schemas.openxmlformats.org/officeDocument/2006/relationships/image" Target="../media/image129.emf"/><Relationship Id="rId10" Type="http://schemas.openxmlformats.org/officeDocument/2006/relationships/image" Target="../media/image130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jpeg"/><Relationship Id="rId5" Type="http://schemas.openxmlformats.org/officeDocument/2006/relationships/image" Target="../media/image131.emf"/><Relationship Id="rId6" Type="http://schemas.openxmlformats.org/officeDocument/2006/relationships/image" Target="../media/image132.emf"/><Relationship Id="rId7" Type="http://schemas.openxmlformats.org/officeDocument/2006/relationships/image" Target="../media/image133.emf"/><Relationship Id="rId8" Type="http://schemas.openxmlformats.org/officeDocument/2006/relationships/image" Target="../media/image134.emf"/><Relationship Id="rId9" Type="http://schemas.openxmlformats.org/officeDocument/2006/relationships/image" Target="../media/image135.emf"/><Relationship Id="rId10" Type="http://schemas.openxmlformats.org/officeDocument/2006/relationships/image" Target="../media/image136.emf"/><Relationship Id="rId11" Type="http://schemas.openxmlformats.org/officeDocument/2006/relationships/image" Target="../media/image137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jpeg"/><Relationship Id="rId5" Type="http://schemas.openxmlformats.org/officeDocument/2006/relationships/image" Target="../media/image138.emf"/><Relationship Id="rId6" Type="http://schemas.openxmlformats.org/officeDocument/2006/relationships/image" Target="../media/image139.emf"/><Relationship Id="rId7" Type="http://schemas.openxmlformats.org/officeDocument/2006/relationships/image" Target="../media/image140.emf"/><Relationship Id="rId8" Type="http://schemas.openxmlformats.org/officeDocument/2006/relationships/image" Target="../media/image141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0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jpeg"/><Relationship Id="rId5" Type="http://schemas.openxmlformats.org/officeDocument/2006/relationships/image" Target="../media/image142.emf"/><Relationship Id="rId6" Type="http://schemas.openxmlformats.org/officeDocument/2006/relationships/image" Target="../media/image143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jpeg"/><Relationship Id="rId5" Type="http://schemas.openxmlformats.org/officeDocument/2006/relationships/image" Target="../media/image144.emf"/><Relationship Id="rId6" Type="http://schemas.openxmlformats.org/officeDocument/2006/relationships/image" Target="../media/image145.emf"/><Relationship Id="rId7" Type="http://schemas.openxmlformats.org/officeDocument/2006/relationships/image" Target="../media/image146.emf"/><Relationship Id="rId8" Type="http://schemas.openxmlformats.org/officeDocument/2006/relationships/image" Target="../media/image147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jpeg"/><Relationship Id="rId5" Type="http://schemas.openxmlformats.org/officeDocument/2006/relationships/image" Target="../media/image148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jpeg"/><Relationship Id="rId5" Type="http://schemas.openxmlformats.org/officeDocument/2006/relationships/image" Target="../media/image149.emf"/><Relationship Id="rId6" Type="http://schemas.openxmlformats.org/officeDocument/2006/relationships/image" Target="../media/image150.emf"/><Relationship Id="rId7" Type="http://schemas.openxmlformats.org/officeDocument/2006/relationships/image" Target="../media/image151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jpeg"/><Relationship Id="rId5" Type="http://schemas.openxmlformats.org/officeDocument/2006/relationships/image" Target="../media/image152.jpeg"/><Relationship Id="rId6" Type="http://schemas.openxmlformats.org/officeDocument/2006/relationships/image" Target="../media/image153.emf"/><Relationship Id="rId7" Type="http://schemas.openxmlformats.org/officeDocument/2006/relationships/image" Target="../media/image154.emf"/><Relationship Id="rId8" Type="http://schemas.openxmlformats.org/officeDocument/2006/relationships/image" Target="../media/image155.emf"/><Relationship Id="rId9" Type="http://schemas.openxmlformats.org/officeDocument/2006/relationships/image" Target="../media/image156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jpeg"/><Relationship Id="rId5" Type="http://schemas.openxmlformats.org/officeDocument/2006/relationships/image" Target="../media/image6.emf"/><Relationship Id="rId6" Type="http://schemas.openxmlformats.org/officeDocument/2006/relationships/image" Target="../media/image7.emf"/><Relationship Id="rId7" Type="http://schemas.openxmlformats.org/officeDocument/2006/relationships/image" Target="../media/image8.emf"/><Relationship Id="rId8" Type="http://schemas.openxmlformats.org/officeDocument/2006/relationships/image" Target="../media/image9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jpeg"/><Relationship Id="rId5" Type="http://schemas.openxmlformats.org/officeDocument/2006/relationships/image" Target="../media/image157.emf"/><Relationship Id="rId6" Type="http://schemas.openxmlformats.org/officeDocument/2006/relationships/image" Target="../media/image158.emf"/><Relationship Id="rId7" Type="http://schemas.openxmlformats.org/officeDocument/2006/relationships/image" Target="../media/image159.jpeg"/><Relationship Id="rId8" Type="http://schemas.openxmlformats.org/officeDocument/2006/relationships/image" Target="../media/image160.emf"/><Relationship Id="rId9" Type="http://schemas.openxmlformats.org/officeDocument/2006/relationships/image" Target="../media/image161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jpeg"/><Relationship Id="rId5" Type="http://schemas.openxmlformats.org/officeDocument/2006/relationships/image" Target="../media/image162.emf"/><Relationship Id="rId6" Type="http://schemas.openxmlformats.org/officeDocument/2006/relationships/image" Target="../media/image163.emf"/><Relationship Id="rId7" Type="http://schemas.openxmlformats.org/officeDocument/2006/relationships/image" Target="../media/image164.emf"/><Relationship Id="rId8" Type="http://schemas.openxmlformats.org/officeDocument/2006/relationships/image" Target="../media/image165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jpeg"/><Relationship Id="rId5" Type="http://schemas.openxmlformats.org/officeDocument/2006/relationships/image" Target="../media/image162.emf"/><Relationship Id="rId6" Type="http://schemas.openxmlformats.org/officeDocument/2006/relationships/image" Target="../media/image166.jpeg"/><Relationship Id="rId7" Type="http://schemas.openxmlformats.org/officeDocument/2006/relationships/image" Target="../media/image167.jpeg"/><Relationship Id="rId8" Type="http://schemas.openxmlformats.org/officeDocument/2006/relationships/image" Target="../media/image168.jpeg"/><Relationship Id="rId9" Type="http://schemas.openxmlformats.org/officeDocument/2006/relationships/image" Target="../media/image154.emf"/><Relationship Id="rId10" Type="http://schemas.openxmlformats.org/officeDocument/2006/relationships/image" Target="../media/image169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8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152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jpeg"/><Relationship Id="rId5" Type="http://schemas.openxmlformats.org/officeDocument/2006/relationships/image" Target="../media/image161.emf"/><Relationship Id="rId6" Type="http://schemas.openxmlformats.org/officeDocument/2006/relationships/image" Target="../media/image170.emf"/><Relationship Id="rId7" Type="http://schemas.openxmlformats.org/officeDocument/2006/relationships/image" Target="../media/image171.emf"/><Relationship Id="rId8" Type="http://schemas.openxmlformats.org/officeDocument/2006/relationships/image" Target="../media/image172.jpeg"/><Relationship Id="rId9" Type="http://schemas.openxmlformats.org/officeDocument/2006/relationships/image" Target="../media/image162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9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173.emf"/><Relationship Id="rId5" Type="http://schemas.openxmlformats.org/officeDocument/2006/relationships/image" Target="../media/image174.emf"/><Relationship Id="rId6" Type="http://schemas.openxmlformats.org/officeDocument/2006/relationships/image" Target="../media/image175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4.png"/><Relationship Id="rId5" Type="http://schemas.openxmlformats.org/officeDocument/2006/relationships/image" Target="../media/image176.emf"/><Relationship Id="rId6" Type="http://schemas.openxmlformats.org/officeDocument/2006/relationships/image" Target="../media/image177.emf"/><Relationship Id="rId7" Type="http://schemas.openxmlformats.org/officeDocument/2006/relationships/image" Target="../media/image178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0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4.png"/><Relationship Id="rId5" Type="http://schemas.openxmlformats.org/officeDocument/2006/relationships/image" Target="../media/image179.emf"/><Relationship Id="rId6" Type="http://schemas.openxmlformats.org/officeDocument/2006/relationships/image" Target="../media/image180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18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182.emf"/><Relationship Id="rId5" Type="http://schemas.openxmlformats.org/officeDocument/2006/relationships/image" Target="../media/image183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10.emf"/><Relationship Id="rId5" Type="http://schemas.openxmlformats.org/officeDocument/2006/relationships/image" Target="../media/image11.emf"/><Relationship Id="rId6" Type="http://schemas.openxmlformats.org/officeDocument/2006/relationships/image" Target="../media/image12.png"/><Relationship Id="rId7" Type="http://schemas.openxmlformats.org/officeDocument/2006/relationships/image" Target="../media/image2.jpeg"/><Relationship Id="rId8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184.emf"/><Relationship Id="rId5" Type="http://schemas.openxmlformats.org/officeDocument/2006/relationships/image" Target="../media/image185.emf"/><Relationship Id="rId6" Type="http://schemas.openxmlformats.org/officeDocument/2006/relationships/image" Target="../media/image186.emf"/><Relationship Id="rId7" Type="http://schemas.openxmlformats.org/officeDocument/2006/relationships/image" Target="../media/image187.emf"/><Relationship Id="rId8" Type="http://schemas.openxmlformats.org/officeDocument/2006/relationships/image" Target="../media/image188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189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190.emf"/><Relationship Id="rId5" Type="http://schemas.openxmlformats.org/officeDocument/2006/relationships/image" Target="../media/image191.emf"/><Relationship Id="rId6" Type="http://schemas.openxmlformats.org/officeDocument/2006/relationships/image" Target="../media/image192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193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194.emf"/><Relationship Id="rId5" Type="http://schemas.openxmlformats.org/officeDocument/2006/relationships/image" Target="../media/image195.emf"/><Relationship Id="rId6" Type="http://schemas.openxmlformats.org/officeDocument/2006/relationships/image" Target="../media/image196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197.emf"/><Relationship Id="rId5" Type="http://schemas.openxmlformats.org/officeDocument/2006/relationships/image" Target="../media/image198.emf"/><Relationship Id="rId6" Type="http://schemas.openxmlformats.org/officeDocument/2006/relationships/image" Target="../media/image199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200.emf"/><Relationship Id="rId5" Type="http://schemas.openxmlformats.org/officeDocument/2006/relationships/image" Target="../media/image201.emf"/><Relationship Id="rId6" Type="http://schemas.openxmlformats.org/officeDocument/2006/relationships/image" Target="../media/image202.emf"/><Relationship Id="rId7" Type="http://schemas.openxmlformats.org/officeDocument/2006/relationships/image" Target="../media/image203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204.emf"/><Relationship Id="rId5" Type="http://schemas.openxmlformats.org/officeDocument/2006/relationships/image" Target="../media/image205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jpeg"/><Relationship Id="rId5" Type="http://schemas.openxmlformats.org/officeDocument/2006/relationships/image" Target="../media/image107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3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157.emf"/><Relationship Id="rId5" Type="http://schemas.openxmlformats.org/officeDocument/2006/relationships/image" Target="../media/image158.emf"/><Relationship Id="rId6" Type="http://schemas.openxmlformats.org/officeDocument/2006/relationships/image" Target="../media/image155.emf"/><Relationship Id="rId7" Type="http://schemas.openxmlformats.org/officeDocument/2006/relationships/image" Target="../media/image162.emf"/><Relationship Id="rId8" Type="http://schemas.openxmlformats.org/officeDocument/2006/relationships/image" Target="../media/image206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jpeg"/><Relationship Id="rId5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207.emf"/><Relationship Id="rId5" Type="http://schemas.openxmlformats.org/officeDocument/2006/relationships/image" Target="../media/image208.emf"/><Relationship Id="rId6" Type="http://schemas.openxmlformats.org/officeDocument/2006/relationships/image" Target="../media/image209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210.emf"/><Relationship Id="rId5" Type="http://schemas.openxmlformats.org/officeDocument/2006/relationships/image" Target="../media/image211.emf"/><Relationship Id="rId6" Type="http://schemas.openxmlformats.org/officeDocument/2006/relationships/image" Target="../media/image212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213.emf"/><Relationship Id="rId5" Type="http://schemas.openxmlformats.org/officeDocument/2006/relationships/image" Target="../media/image214.emf"/><Relationship Id="rId6" Type="http://schemas.openxmlformats.org/officeDocument/2006/relationships/image" Target="../media/image215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216.emf"/><Relationship Id="rId5" Type="http://schemas.openxmlformats.org/officeDocument/2006/relationships/image" Target="../media/image217.emf"/><Relationship Id="rId6" Type="http://schemas.openxmlformats.org/officeDocument/2006/relationships/image" Target="../media/image218.emf"/><Relationship Id="rId7" Type="http://schemas.openxmlformats.org/officeDocument/2006/relationships/image" Target="../media/image219.emf"/><Relationship Id="rId8" Type="http://schemas.openxmlformats.org/officeDocument/2006/relationships/image" Target="../media/image220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221.emf"/><Relationship Id="rId5" Type="http://schemas.openxmlformats.org/officeDocument/2006/relationships/image" Target="../media/image222.emf"/><Relationship Id="rId6" Type="http://schemas.openxmlformats.org/officeDocument/2006/relationships/image" Target="../media/image223.emf"/><Relationship Id="rId7" Type="http://schemas.openxmlformats.org/officeDocument/2006/relationships/image" Target="../media/image224.emf"/><Relationship Id="rId8" Type="http://schemas.openxmlformats.org/officeDocument/2006/relationships/image" Target="../media/image225.png"/><Relationship Id="rId9" Type="http://schemas.openxmlformats.org/officeDocument/2006/relationships/image" Target="../media/image226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227.emf"/><Relationship Id="rId5" Type="http://schemas.openxmlformats.org/officeDocument/2006/relationships/image" Target="../media/image228.emf"/><Relationship Id="rId6" Type="http://schemas.openxmlformats.org/officeDocument/2006/relationships/image" Target="../media/image229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230.emf"/><Relationship Id="rId5" Type="http://schemas.openxmlformats.org/officeDocument/2006/relationships/image" Target="../media/image231.emf"/><Relationship Id="rId6" Type="http://schemas.openxmlformats.org/officeDocument/2006/relationships/image" Target="../media/image232.emf"/><Relationship Id="rId7" Type="http://schemas.openxmlformats.org/officeDocument/2006/relationships/image" Target="../media/image233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234.png"/><Relationship Id="rId5" Type="http://schemas.openxmlformats.org/officeDocument/2006/relationships/image" Target="../media/image235.emf"/><Relationship Id="rId6" Type="http://schemas.openxmlformats.org/officeDocument/2006/relationships/image" Target="../media/image236.emf"/><Relationship Id="rId7" Type="http://schemas.openxmlformats.org/officeDocument/2006/relationships/image" Target="../media/image237.emf"/><Relationship Id="rId8" Type="http://schemas.openxmlformats.org/officeDocument/2006/relationships/image" Target="../media/image238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239.emf"/><Relationship Id="rId5" Type="http://schemas.openxmlformats.org/officeDocument/2006/relationships/image" Target="../media/image240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241.jpg"/><Relationship Id="rId5" Type="http://schemas.openxmlformats.org/officeDocument/2006/relationships/image" Target="../media/image242.emf"/><Relationship Id="rId6" Type="http://schemas.openxmlformats.org/officeDocument/2006/relationships/image" Target="../media/image243.emf"/><Relationship Id="rId7" Type="http://schemas.openxmlformats.org/officeDocument/2006/relationships/image" Target="../media/image244.emf"/><Relationship Id="rId8" Type="http://schemas.openxmlformats.org/officeDocument/2006/relationships/image" Target="../media/image245.emf"/><Relationship Id="rId9" Type="http://schemas.openxmlformats.org/officeDocument/2006/relationships/image" Target="../media/image246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jpeg"/><Relationship Id="rId5" Type="http://schemas.openxmlformats.org/officeDocument/2006/relationships/image" Target="../media/image15.emf"/><Relationship Id="rId6" Type="http://schemas.openxmlformats.org/officeDocument/2006/relationships/image" Target="../media/image16.emf"/><Relationship Id="rId7" Type="http://schemas.openxmlformats.org/officeDocument/2006/relationships/image" Target="../media/image17.emf"/><Relationship Id="rId8" Type="http://schemas.openxmlformats.org/officeDocument/2006/relationships/image" Target="../media/image18.emf"/><Relationship Id="rId9" Type="http://schemas.openxmlformats.org/officeDocument/2006/relationships/image" Target="../media/image19.emf"/><Relationship Id="rId10" Type="http://schemas.openxmlformats.org/officeDocument/2006/relationships/image" Target="../media/image20.emf"/><Relationship Id="rId11" Type="http://schemas.openxmlformats.org/officeDocument/2006/relationships/image" Target="../media/image21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247.png"/><Relationship Id="rId5" Type="http://schemas.openxmlformats.org/officeDocument/2006/relationships/image" Target="../media/image248.emf"/><Relationship Id="rId6" Type="http://schemas.openxmlformats.org/officeDocument/2006/relationships/image" Target="../media/image249.emf"/><Relationship Id="rId7" Type="http://schemas.openxmlformats.org/officeDocument/2006/relationships/image" Target="../media/image250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251.emf"/><Relationship Id="rId5" Type="http://schemas.openxmlformats.org/officeDocument/2006/relationships/image" Target="../media/image252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253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254.emf"/><Relationship Id="rId5" Type="http://schemas.openxmlformats.org/officeDocument/2006/relationships/image" Target="../media/image255.emf"/><Relationship Id="rId6" Type="http://schemas.openxmlformats.org/officeDocument/2006/relationships/image" Target="../media/image256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257.emf"/><Relationship Id="rId5" Type="http://schemas.openxmlformats.org/officeDocument/2006/relationships/image" Target="../media/image258.emf"/><Relationship Id="rId6" Type="http://schemas.openxmlformats.org/officeDocument/2006/relationships/image" Target="../media/image259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260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61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4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5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4.png"/><Relationship Id="rId5" Type="http://schemas.openxmlformats.org/officeDocument/2006/relationships/image" Target="../media/image262.jpg"/><Relationship Id="rId6" Type="http://schemas.openxmlformats.org/officeDocument/2006/relationships/image" Target="../media/image263.jpg"/><Relationship Id="rId7" Type="http://schemas.openxmlformats.org/officeDocument/2006/relationships/image" Target="../media/image264.jpg"/><Relationship Id="rId8" Type="http://schemas.openxmlformats.org/officeDocument/2006/relationships/image" Target="../media/image265.jpg"/><Relationship Id="rId9" Type="http://schemas.openxmlformats.org/officeDocument/2006/relationships/image" Target="../media/image266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6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267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jpeg"/><Relationship Id="rId5" Type="http://schemas.openxmlformats.org/officeDocument/2006/relationships/image" Target="../media/image22.emf"/><Relationship Id="rId6" Type="http://schemas.openxmlformats.org/officeDocument/2006/relationships/image" Target="../media/image23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67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8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4.png"/><Relationship Id="rId5" Type="http://schemas.openxmlformats.org/officeDocument/2006/relationships/image" Target="../media/image268.jpg"/><Relationship Id="rId6" Type="http://schemas.openxmlformats.org/officeDocument/2006/relationships/image" Target="../media/image269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9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4.png"/><Relationship Id="rId5" Type="http://schemas.openxmlformats.org/officeDocument/2006/relationships/image" Target="../media/image268.jpg"/><Relationship Id="rId6" Type="http://schemas.openxmlformats.org/officeDocument/2006/relationships/image" Target="../media/image269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0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4.png"/><Relationship Id="rId5" Type="http://schemas.openxmlformats.org/officeDocument/2006/relationships/image" Target="../media/image27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1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4.png"/><Relationship Id="rId5" Type="http://schemas.openxmlformats.org/officeDocument/2006/relationships/image" Target="../media/image268.jpg"/><Relationship Id="rId6" Type="http://schemas.openxmlformats.org/officeDocument/2006/relationships/image" Target="../media/image269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9" name="Line 5"/>
          <p:cNvSpPr>
            <a:spLocks noChangeShapeType="1"/>
          </p:cNvSpPr>
          <p:nvPr/>
        </p:nvSpPr>
        <p:spPr bwMode="auto">
          <a:xfrm>
            <a:off x="533400" y="2667000"/>
            <a:ext cx="7924800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/>
          </a:p>
        </p:txBody>
      </p:sp>
      <p:sp>
        <p:nvSpPr>
          <p:cNvPr id="36870" name="Text Box 6"/>
          <p:cNvSpPr txBox="1">
            <a:spLocks noChangeArrowheads="1"/>
          </p:cNvSpPr>
          <p:nvPr/>
        </p:nvSpPr>
        <p:spPr bwMode="auto">
          <a:xfrm>
            <a:off x="1351781" y="2123688"/>
            <a:ext cx="651151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dirty="0" smtClean="0"/>
              <a:t>University College Dublin, 11 </a:t>
            </a:r>
            <a:r>
              <a:rPr lang="mr-IN" sz="2400" dirty="0" smtClean="0"/>
              <a:t>–</a:t>
            </a:r>
            <a:r>
              <a:rPr lang="en-US" sz="2400" dirty="0" smtClean="0"/>
              <a:t> 22 June 2018</a:t>
            </a:r>
            <a:endParaRPr lang="en-US" sz="2400" dirty="0"/>
          </a:p>
        </p:txBody>
      </p:sp>
      <p:sp>
        <p:nvSpPr>
          <p:cNvPr id="36871" name="Text Box 7"/>
          <p:cNvSpPr txBox="1">
            <a:spLocks noChangeArrowheads="1"/>
          </p:cNvSpPr>
          <p:nvPr/>
        </p:nvSpPr>
        <p:spPr bwMode="auto">
          <a:xfrm>
            <a:off x="1881721" y="1250180"/>
            <a:ext cx="537403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dirty="0" smtClean="0"/>
              <a:t>Dublin School on Gravitational Wave</a:t>
            </a:r>
            <a:br>
              <a:rPr lang="en-US" sz="2400" dirty="0" smtClean="0"/>
            </a:br>
            <a:r>
              <a:rPr lang="en-US" sz="2400" dirty="0" smtClean="0"/>
              <a:t>Source </a:t>
            </a:r>
            <a:r>
              <a:rPr lang="en-US" sz="2400" dirty="0" err="1" smtClean="0"/>
              <a:t>Modelling</a:t>
            </a:r>
            <a:endParaRPr lang="en-US" sz="2400" dirty="0"/>
          </a:p>
        </p:txBody>
      </p:sp>
      <p:sp>
        <p:nvSpPr>
          <p:cNvPr id="36872" name="Text Box 8"/>
          <p:cNvSpPr txBox="1">
            <a:spLocks noChangeArrowheads="1"/>
          </p:cNvSpPr>
          <p:nvPr/>
        </p:nvSpPr>
        <p:spPr bwMode="auto">
          <a:xfrm>
            <a:off x="263592" y="68168"/>
            <a:ext cx="8575560" cy="1200329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Gravity: Newtonian, post-Newtonian,</a:t>
            </a:r>
            <a:b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Relativistic</a:t>
            </a:r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14343" name="Picture 1" descr="FLlog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4163" y="2971800"/>
            <a:ext cx="2319337" cy="3657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iap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2021" y="5966196"/>
            <a:ext cx="4752442" cy="675903"/>
          </a:xfrm>
          <a:prstGeom prst="rect">
            <a:avLst/>
          </a:prstGeom>
        </p:spPr>
      </p:pic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499050" y="2802532"/>
            <a:ext cx="5268539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i="1" dirty="0" smtClean="0"/>
              <a:t>Professor Clifford </a:t>
            </a:r>
            <a:r>
              <a:rPr lang="en-US" sz="2400" i="1" dirty="0"/>
              <a:t>Will</a:t>
            </a:r>
          </a:p>
          <a:p>
            <a:pPr>
              <a:defRPr/>
            </a:pPr>
            <a:r>
              <a:rPr lang="en-US" sz="2400" i="1" dirty="0"/>
              <a:t>Distinguished Professor of Physics</a:t>
            </a:r>
          </a:p>
          <a:p>
            <a:pPr>
              <a:defRPr/>
            </a:pPr>
            <a:r>
              <a:rPr lang="en-US" sz="2400" i="1" dirty="0"/>
              <a:t>University of Florida</a:t>
            </a:r>
          </a:p>
          <a:p>
            <a:pPr>
              <a:defRPr/>
            </a:pPr>
            <a:r>
              <a:rPr lang="en-US" sz="2400" i="1" dirty="0" err="1"/>
              <a:t>Chercheur</a:t>
            </a:r>
            <a:r>
              <a:rPr lang="en-US" sz="2400" i="1" dirty="0"/>
              <a:t> </a:t>
            </a:r>
            <a:r>
              <a:rPr lang="en-US" sz="2400" i="1" dirty="0" err="1"/>
              <a:t>Associé</a:t>
            </a:r>
            <a:endParaRPr lang="en-US" sz="2400" i="1" dirty="0"/>
          </a:p>
          <a:p>
            <a:pPr>
              <a:defRPr/>
            </a:pPr>
            <a:r>
              <a:rPr lang="en-US" sz="2400" i="1" dirty="0" err="1"/>
              <a:t>Institut</a:t>
            </a:r>
            <a:r>
              <a:rPr lang="en-US" sz="2400" i="1" dirty="0"/>
              <a:t> </a:t>
            </a:r>
            <a:r>
              <a:rPr lang="en-US" sz="2400" i="1" dirty="0" err="1"/>
              <a:t>d’Astrophysique</a:t>
            </a:r>
            <a:r>
              <a:rPr lang="en-US" sz="2400" i="1" dirty="0"/>
              <a:t> de </a:t>
            </a:r>
            <a:r>
              <a:rPr lang="en-US" sz="2400" i="1" dirty="0" smtClean="0"/>
              <a:t>Paris</a:t>
            </a:r>
            <a:br>
              <a:rPr lang="en-US" sz="2400" i="1" dirty="0" smtClean="0"/>
            </a:br>
            <a:endParaRPr lang="en-US" sz="2400" i="1" dirty="0" smtClean="0"/>
          </a:p>
          <a:p>
            <a:pPr>
              <a:defRPr/>
            </a:pPr>
            <a:r>
              <a:rPr lang="en-US" sz="2400" i="1" dirty="0" smtClean="0">
                <a:hlinkClick r:id="rId6"/>
              </a:rPr>
              <a:t>www.phys.ufl.edu</a:t>
            </a:r>
            <a:r>
              <a:rPr lang="en-US" sz="2400" i="1" dirty="0">
                <a:hlinkClick r:id="rId6"/>
              </a:rPr>
              <a:t>/~</a:t>
            </a:r>
            <a:r>
              <a:rPr lang="en-US" sz="2400" i="1" dirty="0" smtClean="0">
                <a:hlinkClick r:id="rId6"/>
              </a:rPr>
              <a:t>cmw/</a:t>
            </a:r>
            <a:endParaRPr lang="en-US" sz="2400" i="1" dirty="0" smtClean="0"/>
          </a:p>
          <a:p>
            <a:pPr>
              <a:defRPr/>
            </a:pPr>
            <a:r>
              <a:rPr lang="en-US" sz="2400" i="1" dirty="0" smtClean="0">
                <a:hlinkClick r:id="rId7"/>
              </a:rPr>
              <a:t>cmw</a:t>
            </a:r>
            <a:r>
              <a:rPr lang="en-US" sz="2400" i="1" dirty="0">
                <a:hlinkClick r:id="rId7"/>
              </a:rPr>
              <a:t>@</a:t>
            </a:r>
            <a:r>
              <a:rPr lang="en-US" sz="2400" i="1" dirty="0" smtClean="0">
                <a:hlinkClick r:id="rId7"/>
              </a:rPr>
              <a:t>phys.ufl.edu</a:t>
            </a:r>
            <a:endParaRPr lang="en-US" sz="2400" i="1" dirty="0" smtClean="0"/>
          </a:p>
        </p:txBody>
      </p:sp>
      <p:sp>
        <p:nvSpPr>
          <p:cNvPr id="10" name="TextBox 9"/>
          <p:cNvSpPr txBox="1"/>
          <p:nvPr/>
        </p:nvSpPr>
        <p:spPr>
          <a:xfrm>
            <a:off x="1919006" y="2648611"/>
            <a:ext cx="13067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i="1" dirty="0"/>
              <a:t>Cliff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3" name="Text Box 15"/>
          <p:cNvSpPr txBox="1">
            <a:spLocks noChangeArrowheads="1"/>
          </p:cNvSpPr>
          <p:nvPr/>
        </p:nvSpPr>
        <p:spPr bwMode="auto">
          <a:xfrm>
            <a:off x="1981200" y="25400"/>
            <a:ext cx="4818063" cy="584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Global conservation laws</a:t>
            </a:r>
          </a:p>
        </p:txBody>
      </p:sp>
      <p:pic>
        <p:nvPicPr>
          <p:cNvPr id="30723" name="Picture 15" descr="FLlog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5638800"/>
            <a:ext cx="714375" cy="11255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4" name="Picture 6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25" y="2572317"/>
            <a:ext cx="2971756" cy="1446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6" name="Picture 12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8200" y="5031581"/>
            <a:ext cx="4419600" cy="1214438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7" name="Picture 13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0" y="990600"/>
            <a:ext cx="2082800" cy="7874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 bwMode="auto">
          <a:xfrm>
            <a:off x="222250" y="841375"/>
            <a:ext cx="5492750" cy="3794125"/>
          </a:xfrm>
          <a:prstGeom prst="rect">
            <a:avLst/>
          </a:prstGeom>
          <a:solidFill>
            <a:srgbClr val="FFB80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Comic Sans MS" charset="0"/>
              <a:ea typeface="ＭＳ Ｐゴシック" charset="0"/>
            </a:endParaRPr>
          </a:p>
        </p:txBody>
      </p:sp>
      <p:pic>
        <p:nvPicPr>
          <p:cNvPr id="13" name="Picture 1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990600"/>
            <a:ext cx="3200400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560513"/>
            <a:ext cx="304800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4" descr="latex-image-1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3839970"/>
            <a:ext cx="4876800" cy="552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latex-image-1.pd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275" y="2466975"/>
            <a:ext cx="42672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7" descr="latex-image-1.pdf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043238"/>
            <a:ext cx="3197225" cy="54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914400" y="0"/>
            <a:ext cx="7291388" cy="584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Spherical and nearly spherical bodies</a:t>
            </a:r>
          </a:p>
        </p:txBody>
      </p:sp>
      <p:sp>
        <p:nvSpPr>
          <p:cNvPr id="31747" name="Text Box 4"/>
          <p:cNvSpPr txBox="1">
            <a:spLocks noChangeArrowheads="1"/>
          </p:cNvSpPr>
          <p:nvPr/>
        </p:nvSpPr>
        <p:spPr bwMode="auto">
          <a:xfrm>
            <a:off x="898525" y="762000"/>
            <a:ext cx="30448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2400"/>
              <a:t>Spherical symmetry</a:t>
            </a:r>
          </a:p>
        </p:txBody>
      </p:sp>
      <p:pic>
        <p:nvPicPr>
          <p:cNvPr id="32772" name="Picture 10" descr="FLlog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5638800"/>
            <a:ext cx="714375" cy="11255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1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371600"/>
            <a:ext cx="3751263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Picture 2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438400"/>
            <a:ext cx="37846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1" name="Picture 3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438400"/>
            <a:ext cx="2216150" cy="74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2" name="Picture 4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657600"/>
            <a:ext cx="6096000" cy="982663"/>
          </a:xfrm>
          <a:prstGeom prst="rect">
            <a:avLst/>
          </a:prstGeom>
          <a:noFill/>
          <a:ln w="28575" cmpd="sng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753" name="TextBox 5"/>
          <p:cNvSpPr txBox="1">
            <a:spLocks noChangeArrowheads="1"/>
          </p:cNvSpPr>
          <p:nvPr/>
        </p:nvSpPr>
        <p:spPr bwMode="auto">
          <a:xfrm>
            <a:off x="1016000" y="4995863"/>
            <a:ext cx="268128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2400"/>
              <a:t>Outside the body</a:t>
            </a:r>
          </a:p>
        </p:txBody>
      </p:sp>
      <p:pic>
        <p:nvPicPr>
          <p:cNvPr id="31754" name="Picture 6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5029200"/>
            <a:ext cx="1555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3"/>
          <p:cNvSpPr txBox="1">
            <a:spLocks noChangeArrowheads="1"/>
          </p:cNvSpPr>
          <p:nvPr/>
        </p:nvSpPr>
        <p:spPr bwMode="auto">
          <a:xfrm>
            <a:off x="974725" y="757238"/>
            <a:ext cx="49879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2000"/>
              <a:t>Non-spherical bodies: the external field</a:t>
            </a:r>
          </a:p>
        </p:txBody>
      </p:sp>
      <p:sp>
        <p:nvSpPr>
          <p:cNvPr id="33795" name="Text Box 8"/>
          <p:cNvSpPr txBox="1">
            <a:spLocks noChangeArrowheads="1"/>
          </p:cNvSpPr>
          <p:nvPr/>
        </p:nvSpPr>
        <p:spPr bwMode="auto">
          <a:xfrm>
            <a:off x="990600" y="1285875"/>
            <a:ext cx="22653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2000"/>
              <a:t>Taylor expansion:</a:t>
            </a:r>
          </a:p>
        </p:txBody>
      </p:sp>
      <p:sp>
        <p:nvSpPr>
          <p:cNvPr id="33796" name="Text Box 9"/>
          <p:cNvSpPr txBox="1">
            <a:spLocks noChangeArrowheads="1"/>
          </p:cNvSpPr>
          <p:nvPr/>
        </p:nvSpPr>
        <p:spPr bwMode="auto">
          <a:xfrm>
            <a:off x="990600" y="3267075"/>
            <a:ext cx="69199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2000"/>
              <a:t>Then the Newtonian potential outside the body becomes</a:t>
            </a:r>
          </a:p>
        </p:txBody>
      </p:sp>
      <p:pic>
        <p:nvPicPr>
          <p:cNvPr id="34821" name="Picture 12" descr="FLlog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5638800"/>
            <a:ext cx="714375" cy="11255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8" name="Picture 2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676400"/>
            <a:ext cx="5943600" cy="160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9" name="Picture 3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762000"/>
            <a:ext cx="1081088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0" name="Picture 4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733800"/>
            <a:ext cx="4883150" cy="16764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801" name="Picture 5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5486400"/>
            <a:ext cx="4167188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3"/>
          <p:cNvSpPr txBox="1">
            <a:spLocks noChangeArrowheads="1"/>
          </p:cNvSpPr>
          <p:nvPr/>
        </p:nvSpPr>
        <p:spPr bwMode="auto">
          <a:xfrm>
            <a:off x="914400" y="0"/>
            <a:ext cx="7291388" cy="584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Spherical and nearly spherical bodies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1066800" y="0"/>
            <a:ext cx="7080250" cy="584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Symmetric tracefree (STF) tensors</a:t>
            </a:r>
          </a:p>
        </p:txBody>
      </p:sp>
      <p:sp>
        <p:nvSpPr>
          <p:cNvPr id="35843" name="Text Box 5"/>
          <p:cNvSpPr txBox="1">
            <a:spLocks noChangeArrowheads="1"/>
          </p:cNvSpPr>
          <p:nvPr/>
        </p:nvSpPr>
        <p:spPr bwMode="auto">
          <a:xfrm>
            <a:off x="2041525" y="819150"/>
            <a:ext cx="36433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2000"/>
              <a:t>Symmetric on all indices, and </a:t>
            </a:r>
          </a:p>
        </p:txBody>
      </p:sp>
      <p:sp>
        <p:nvSpPr>
          <p:cNvPr id="35844" name="Text Box 15"/>
          <p:cNvSpPr txBox="1">
            <a:spLocks noChangeArrowheads="1"/>
          </p:cNvSpPr>
          <p:nvPr/>
        </p:nvSpPr>
        <p:spPr bwMode="auto">
          <a:xfrm>
            <a:off x="609600" y="1524000"/>
            <a:ext cx="32496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2000"/>
              <a:t>Example: gradients of 1/r</a:t>
            </a:r>
          </a:p>
        </p:txBody>
      </p:sp>
      <p:sp>
        <p:nvSpPr>
          <p:cNvPr id="35845" name="Text Box 16"/>
          <p:cNvSpPr txBox="1">
            <a:spLocks noChangeArrowheads="1"/>
          </p:cNvSpPr>
          <p:nvPr/>
        </p:nvSpPr>
        <p:spPr bwMode="auto">
          <a:xfrm>
            <a:off x="685800" y="4324350"/>
            <a:ext cx="30749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2000"/>
              <a:t>General formula for n</a:t>
            </a:r>
            <a:r>
              <a:rPr lang="en-US" sz="2000" baseline="30000"/>
              <a:t>&lt;L&gt;</a:t>
            </a:r>
            <a:r>
              <a:rPr lang="en-US" sz="2000"/>
              <a:t>:</a:t>
            </a:r>
          </a:p>
        </p:txBody>
      </p:sp>
      <p:pic>
        <p:nvPicPr>
          <p:cNvPr id="36870" name="Picture 19" descr="FLlog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5638800"/>
            <a:ext cx="714375" cy="11255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7" name="Picture 1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762000"/>
            <a:ext cx="10890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8" name="Picture 2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6763" y="762000"/>
            <a:ext cx="1925637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9" name="Picture 5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981200"/>
            <a:ext cx="6705600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0" name="Picture 6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4800600"/>
            <a:ext cx="6400800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1" name="Picture 7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5867400"/>
            <a:ext cx="2951163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2" name="Picture 8" descr="latex-image-1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675063"/>
            <a:ext cx="5030788" cy="69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17"/>
          <p:cNvSpPr txBox="1">
            <a:spLocks noChangeArrowheads="1"/>
          </p:cNvSpPr>
          <p:nvPr/>
        </p:nvSpPr>
        <p:spPr bwMode="auto">
          <a:xfrm>
            <a:off x="838200" y="838200"/>
            <a:ext cx="51117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2000"/>
              <a:t>Link between n</a:t>
            </a:r>
            <a:r>
              <a:rPr lang="en-US" sz="2000" baseline="30000"/>
              <a:t>&lt;L&gt;</a:t>
            </a:r>
            <a:r>
              <a:rPr lang="en-US" sz="2000"/>
              <a:t> and spherical harmonics</a:t>
            </a:r>
            <a:endParaRPr lang="en-US" sz="2000" baseline="30000"/>
          </a:p>
        </p:txBody>
      </p:sp>
      <p:sp>
        <p:nvSpPr>
          <p:cNvPr id="37891" name="Text Box 18"/>
          <p:cNvSpPr txBox="1">
            <a:spLocks noChangeArrowheads="1"/>
          </p:cNvSpPr>
          <p:nvPr/>
        </p:nvSpPr>
        <p:spPr bwMode="auto">
          <a:xfrm>
            <a:off x="838200" y="5029200"/>
            <a:ext cx="37211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/>
              <a:t>Average of n</a:t>
            </a:r>
            <a:r>
              <a:rPr lang="en-US" sz="2000" baseline="30000"/>
              <a:t>&lt;L&gt;</a:t>
            </a:r>
            <a:r>
              <a:rPr lang="en-US" sz="2000"/>
              <a:t> over a sphere:</a:t>
            </a:r>
            <a:endParaRPr lang="en-US" sz="2000" baseline="30000"/>
          </a:p>
        </p:txBody>
      </p:sp>
      <p:pic>
        <p:nvPicPr>
          <p:cNvPr id="38917" name="Picture 19" descr="FLlog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5638800"/>
            <a:ext cx="714375" cy="11255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 Box 3"/>
          <p:cNvSpPr txBox="1">
            <a:spLocks noChangeArrowheads="1"/>
          </p:cNvSpPr>
          <p:nvPr/>
        </p:nvSpPr>
        <p:spPr bwMode="auto">
          <a:xfrm>
            <a:off x="1066800" y="0"/>
            <a:ext cx="7080250" cy="584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Symmetric tracefree (STF) tensors</a:t>
            </a:r>
          </a:p>
        </p:txBody>
      </p:sp>
      <p:pic>
        <p:nvPicPr>
          <p:cNvPr id="37894" name="Picture 1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447800"/>
            <a:ext cx="4941888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5" name="Picture 3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3429000"/>
            <a:ext cx="6324600" cy="1325563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6" name="Picture 1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413" y="5486400"/>
            <a:ext cx="7011987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3"/>
          <p:cNvSpPr txBox="1">
            <a:spLocks noChangeArrowheads="1"/>
          </p:cNvSpPr>
          <p:nvPr/>
        </p:nvSpPr>
        <p:spPr bwMode="auto">
          <a:xfrm>
            <a:off x="1127125" y="727075"/>
            <a:ext cx="36353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/>
              <a:t>Example: axially symmetric body</a:t>
            </a:r>
          </a:p>
        </p:txBody>
      </p:sp>
      <p:sp>
        <p:nvSpPr>
          <p:cNvPr id="39939" name="Oval 7"/>
          <p:cNvSpPr>
            <a:spLocks noChangeArrowheads="1"/>
          </p:cNvSpPr>
          <p:nvPr/>
        </p:nvSpPr>
        <p:spPr bwMode="auto">
          <a:xfrm>
            <a:off x="6324600" y="1371600"/>
            <a:ext cx="1219200" cy="838200"/>
          </a:xfrm>
          <a:prstGeom prst="ellipse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39940" name="Line 8"/>
          <p:cNvSpPr>
            <a:spLocks noChangeShapeType="1"/>
          </p:cNvSpPr>
          <p:nvPr/>
        </p:nvSpPr>
        <p:spPr bwMode="auto">
          <a:xfrm flipV="1">
            <a:off x="6934200" y="838200"/>
            <a:ext cx="0" cy="533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41" name="Text Box 9"/>
          <p:cNvSpPr txBox="1">
            <a:spLocks noChangeArrowheads="1"/>
          </p:cNvSpPr>
          <p:nvPr/>
        </p:nvSpPr>
        <p:spPr bwMode="auto">
          <a:xfrm>
            <a:off x="7070725" y="727075"/>
            <a:ext cx="3127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b="1"/>
              <a:t>e</a:t>
            </a:r>
            <a:endParaRPr lang="en-US" sz="1800"/>
          </a:p>
        </p:txBody>
      </p:sp>
      <p:sp>
        <p:nvSpPr>
          <p:cNvPr id="39942" name="Text Box 10"/>
          <p:cNvSpPr txBox="1">
            <a:spLocks noChangeArrowheads="1"/>
          </p:cNvSpPr>
          <p:nvPr/>
        </p:nvSpPr>
        <p:spPr bwMode="auto">
          <a:xfrm>
            <a:off x="1203325" y="4994275"/>
            <a:ext cx="1320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/>
              <a:t>Note that:</a:t>
            </a:r>
          </a:p>
        </p:txBody>
      </p:sp>
      <p:sp>
        <p:nvSpPr>
          <p:cNvPr id="39943" name="Oval 12"/>
          <p:cNvSpPr>
            <a:spLocks noChangeArrowheads="1"/>
          </p:cNvSpPr>
          <p:nvPr/>
        </p:nvSpPr>
        <p:spPr bwMode="auto">
          <a:xfrm>
            <a:off x="4648200" y="5486400"/>
            <a:ext cx="1219200" cy="838200"/>
          </a:xfrm>
          <a:prstGeom prst="ellipse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39944" name="Line 13"/>
          <p:cNvSpPr>
            <a:spLocks noChangeShapeType="1"/>
          </p:cNvSpPr>
          <p:nvPr/>
        </p:nvSpPr>
        <p:spPr bwMode="auto">
          <a:xfrm flipV="1">
            <a:off x="5257800" y="4953000"/>
            <a:ext cx="0" cy="533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45" name="Line 14"/>
          <p:cNvSpPr>
            <a:spLocks noChangeShapeType="1"/>
          </p:cNvSpPr>
          <p:nvPr/>
        </p:nvSpPr>
        <p:spPr bwMode="auto">
          <a:xfrm flipV="1">
            <a:off x="5867400" y="5867400"/>
            <a:ext cx="533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46" name="Text Box 15"/>
          <p:cNvSpPr txBox="1">
            <a:spLocks noChangeArrowheads="1"/>
          </p:cNvSpPr>
          <p:nvPr/>
        </p:nvSpPr>
        <p:spPr bwMode="auto">
          <a:xfrm>
            <a:off x="5394325" y="4841875"/>
            <a:ext cx="3222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/>
              <a:t>C</a:t>
            </a:r>
          </a:p>
        </p:txBody>
      </p:sp>
      <p:sp>
        <p:nvSpPr>
          <p:cNvPr id="39947" name="Text Box 16"/>
          <p:cNvSpPr txBox="1">
            <a:spLocks noChangeArrowheads="1"/>
          </p:cNvSpPr>
          <p:nvPr/>
        </p:nvSpPr>
        <p:spPr bwMode="auto">
          <a:xfrm>
            <a:off x="6080125" y="5908675"/>
            <a:ext cx="3508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/>
              <a:t>A</a:t>
            </a:r>
          </a:p>
        </p:txBody>
      </p:sp>
      <p:sp>
        <p:nvSpPr>
          <p:cNvPr id="11281" name="Text Box 17"/>
          <p:cNvSpPr txBox="1">
            <a:spLocks noChangeArrowheads="1"/>
          </p:cNvSpPr>
          <p:nvPr/>
        </p:nvSpPr>
        <p:spPr bwMode="auto">
          <a:xfrm>
            <a:off x="1447800" y="0"/>
            <a:ext cx="6402388" cy="5238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Spherical and nearly spherical bodies</a:t>
            </a:r>
          </a:p>
        </p:txBody>
      </p:sp>
      <p:pic>
        <p:nvPicPr>
          <p:cNvPr id="40973" name="Picture 19" descr="FLlog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5638800"/>
            <a:ext cx="714375" cy="11255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50" name="Picture 1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371600"/>
            <a:ext cx="3586163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51" name="Picture 2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246313"/>
            <a:ext cx="6494463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52" name="Picture 3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581400"/>
            <a:ext cx="5410200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53" name="Picture 4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5454650"/>
            <a:ext cx="1676400" cy="79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9" descr="ggm01-455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6413" y="3321050"/>
            <a:ext cx="1963738" cy="1963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93" name="Picture 9" descr="ggm01-455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4648200"/>
            <a:ext cx="1963738" cy="196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98" name="Text Box 14"/>
          <p:cNvSpPr txBox="1">
            <a:spLocks noChangeArrowheads="1"/>
          </p:cNvSpPr>
          <p:nvPr/>
        </p:nvSpPr>
        <p:spPr bwMode="auto">
          <a:xfrm>
            <a:off x="518638" y="25400"/>
            <a:ext cx="8359179" cy="584776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Measuring the Earth’s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</a:t>
            </a:r>
            <a:r>
              <a:rPr lang="en-US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ultipole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moments</a:t>
            </a:r>
            <a:endParaRPr lang="en-US" sz="3200" b="1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67599" name="Text Box 15"/>
          <p:cNvSpPr txBox="1">
            <a:spLocks noChangeArrowheads="1"/>
          </p:cNvSpPr>
          <p:nvPr/>
        </p:nvSpPr>
        <p:spPr bwMode="auto">
          <a:xfrm>
            <a:off x="1524000" y="914400"/>
            <a:ext cx="6251575" cy="3968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/>
              <a:t>G</a:t>
            </a:r>
            <a:r>
              <a:rPr lang="en-US"/>
              <a:t>ravity </a:t>
            </a:r>
            <a:r>
              <a:rPr lang="en-US" b="1"/>
              <a:t>R</a:t>
            </a:r>
            <a:r>
              <a:rPr lang="en-US"/>
              <a:t>ecovery </a:t>
            </a:r>
            <a:r>
              <a:rPr lang="en-US" b="1"/>
              <a:t>A</a:t>
            </a:r>
            <a:r>
              <a:rPr lang="en-US"/>
              <a:t>nd </a:t>
            </a:r>
            <a:r>
              <a:rPr lang="en-US" b="1"/>
              <a:t>C</a:t>
            </a:r>
            <a:r>
              <a:rPr lang="en-US"/>
              <a:t>limate </a:t>
            </a:r>
            <a:r>
              <a:rPr lang="en-US" b="1"/>
              <a:t>E</a:t>
            </a:r>
            <a:r>
              <a:rPr lang="en-US"/>
              <a:t>xperiment (GRACE)</a:t>
            </a:r>
          </a:p>
        </p:txBody>
      </p:sp>
      <p:pic>
        <p:nvPicPr>
          <p:cNvPr id="67600" name="Picture 16" descr="GRACE_Fact_Sheet_Cov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905000"/>
            <a:ext cx="2590800" cy="1627188"/>
          </a:xfrm>
          <a:prstGeom prst="rect">
            <a:avLst/>
          </a:prstGeom>
          <a:noFill/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601" name="Text Box 17"/>
          <p:cNvSpPr txBox="1">
            <a:spLocks noChangeArrowheads="1"/>
          </p:cNvSpPr>
          <p:nvPr/>
        </p:nvSpPr>
        <p:spPr bwMode="auto">
          <a:xfrm>
            <a:off x="533400" y="4343400"/>
            <a:ext cx="4106863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/>
              <a:t>Earth: </a:t>
            </a:r>
            <a:r>
              <a:rPr lang="en-US" altLang="ja-JP"/>
              <a:t>j</a:t>
            </a:r>
            <a:r>
              <a:rPr lang="en-US" baseline="-25000"/>
              <a:t>2 </a:t>
            </a:r>
            <a:r>
              <a:rPr lang="en-US"/>
              <a:t>= -4.8416932 (5) X 10</a:t>
            </a:r>
            <a:r>
              <a:rPr lang="en-US" baseline="30000"/>
              <a:t>-4</a:t>
            </a:r>
            <a:r>
              <a:rPr lang="en-US"/>
              <a:t> </a:t>
            </a:r>
            <a:br>
              <a:rPr lang="en-US"/>
            </a:br>
            <a:r>
              <a:rPr lang="en-US"/>
              <a:t>           j</a:t>
            </a:r>
            <a:r>
              <a:rPr lang="en-US" baseline="-25000"/>
              <a:t>3 </a:t>
            </a:r>
            <a:r>
              <a:rPr lang="en-US"/>
              <a:t>= 9.5721 (1) X 10</a:t>
            </a:r>
            <a:r>
              <a:rPr lang="en-US" baseline="30000"/>
              <a:t>-7</a:t>
            </a:r>
            <a:r>
              <a:rPr lang="en-US"/>
              <a:t> </a:t>
            </a:r>
            <a:br>
              <a:rPr lang="en-US"/>
            </a:br>
            <a:r>
              <a:rPr lang="en-US"/>
              <a:t>           j</a:t>
            </a:r>
            <a:r>
              <a:rPr lang="en-US" baseline="-25000"/>
              <a:t>4 </a:t>
            </a:r>
            <a:r>
              <a:rPr lang="en-US"/>
              <a:t>= 5.39994 (4) X 10</a:t>
            </a:r>
            <a:r>
              <a:rPr lang="en-US" baseline="30000"/>
              <a:t>-7</a:t>
            </a:r>
            <a:endParaRPr lang="en-US"/>
          </a:p>
          <a:p>
            <a:r>
              <a:rPr lang="en-US"/>
              <a:t>                 ……</a:t>
            </a:r>
          </a:p>
          <a:p>
            <a:r>
              <a:rPr lang="en-US"/>
              <a:t>                 ……</a:t>
            </a:r>
          </a:p>
          <a:p>
            <a:r>
              <a:rPr lang="en-US"/>
              <a:t>         j</a:t>
            </a:r>
            <a:r>
              <a:rPr lang="en-US" baseline="-25000"/>
              <a:t>360,0 </a:t>
            </a:r>
            <a:r>
              <a:rPr lang="en-US"/>
              <a:t>= 3.2 (5) X 10</a:t>
            </a:r>
            <a:r>
              <a:rPr lang="en-US" baseline="30000"/>
              <a:t>-10</a:t>
            </a:r>
            <a:endParaRPr lang="en-US"/>
          </a:p>
        </p:txBody>
      </p:sp>
      <p:sp>
        <p:nvSpPr>
          <p:cNvPr id="67602" name="Text Box 18"/>
          <p:cNvSpPr txBox="1">
            <a:spLocks noChangeArrowheads="1"/>
          </p:cNvSpPr>
          <p:nvPr/>
        </p:nvSpPr>
        <p:spPr bwMode="auto">
          <a:xfrm>
            <a:off x="533400" y="4343400"/>
            <a:ext cx="3025775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/>
              <a:t>Earth: </a:t>
            </a:r>
            <a:r>
              <a:rPr lang="en-US" altLang="ja-JP"/>
              <a:t>j</a:t>
            </a:r>
            <a:r>
              <a:rPr lang="en-US" baseline="-25000"/>
              <a:t>2 </a:t>
            </a:r>
            <a:r>
              <a:rPr lang="en-US"/>
              <a:t>= -4.84 X 10</a:t>
            </a:r>
            <a:r>
              <a:rPr lang="en-US" baseline="30000"/>
              <a:t>-4</a:t>
            </a:r>
            <a:r>
              <a:rPr lang="en-US"/>
              <a:t>, </a:t>
            </a:r>
            <a:br>
              <a:rPr lang="en-US"/>
            </a:br>
            <a:r>
              <a:rPr lang="en-US"/>
              <a:t>           j</a:t>
            </a:r>
            <a:r>
              <a:rPr lang="en-US" baseline="-25000"/>
              <a:t>3 </a:t>
            </a:r>
            <a:r>
              <a:rPr lang="en-US"/>
              <a:t>= 9.6 X 10</a:t>
            </a:r>
            <a:r>
              <a:rPr lang="en-US" baseline="30000"/>
              <a:t>-7</a:t>
            </a:r>
            <a:r>
              <a:rPr lang="en-US"/>
              <a:t>, </a:t>
            </a:r>
            <a:br>
              <a:rPr lang="en-US"/>
            </a:br>
            <a:r>
              <a:rPr lang="en-US"/>
              <a:t>           j</a:t>
            </a:r>
            <a:r>
              <a:rPr lang="en-US" baseline="-25000"/>
              <a:t>4 </a:t>
            </a:r>
            <a:r>
              <a:rPr lang="en-US"/>
              <a:t>= 5.4 X 10</a:t>
            </a:r>
            <a:r>
              <a:rPr lang="en-US" baseline="30000"/>
              <a:t>-7</a:t>
            </a:r>
            <a:r>
              <a:rPr lang="en-US"/>
              <a:t>, …</a:t>
            </a:r>
          </a:p>
        </p:txBody>
      </p:sp>
      <p:pic>
        <p:nvPicPr>
          <p:cNvPr id="67604" name="Picture 20" descr="ggm02_0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7"/>
          <a:stretch>
            <a:fillRect/>
          </a:stretch>
        </p:blipFill>
        <p:spPr bwMode="auto">
          <a:xfrm>
            <a:off x="4724400" y="1447800"/>
            <a:ext cx="3581400" cy="2971800"/>
          </a:xfrm>
          <a:prstGeom prst="rect">
            <a:avLst/>
          </a:prstGeom>
          <a:noFill/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605" name="Picture 21" descr="ggm03_0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508125"/>
            <a:ext cx="3581400" cy="2759075"/>
          </a:xfrm>
          <a:prstGeom prst="rect">
            <a:avLst/>
          </a:prstGeom>
          <a:noFill/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FLlogo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4850" y="5715000"/>
            <a:ext cx="628650" cy="990600"/>
          </a:xfrm>
          <a:prstGeom prst="rect">
            <a:avLst/>
          </a:prstGeom>
          <a:noFill/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201702" y="4444781"/>
            <a:ext cx="1750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 </a:t>
            </a:r>
            <a:r>
              <a:rPr lang="en-US" dirty="0" err="1" smtClean="0"/>
              <a:t>mGal</a:t>
            </a:r>
            <a:r>
              <a:rPr lang="en-US" dirty="0" smtClean="0"/>
              <a:t> ≈ 10</a:t>
            </a:r>
            <a:r>
              <a:rPr lang="en-US" baseline="30000" dirty="0" smtClean="0"/>
              <a:t>-6</a:t>
            </a:r>
            <a:r>
              <a:rPr lang="en-US" dirty="0" smtClean="0"/>
              <a:t> g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601" grpId="0"/>
      <p:bldP spid="6760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1085888" y="25400"/>
            <a:ext cx="6593672" cy="584776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Motion of extended fluid bodies</a:t>
            </a:r>
          </a:p>
        </p:txBody>
      </p:sp>
      <p:sp>
        <p:nvSpPr>
          <p:cNvPr id="12293" name="Text Box 5"/>
          <p:cNvSpPr txBox="1">
            <a:spLocks noChangeArrowheads="1"/>
          </p:cNvSpPr>
          <p:nvPr/>
        </p:nvSpPr>
        <p:spPr bwMode="auto">
          <a:xfrm>
            <a:off x="838200" y="869950"/>
            <a:ext cx="6697663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en-US" sz="18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Main assumptions:</a:t>
            </a:r>
            <a:endParaRPr lang="en-US" sz="1800" dirty="0"/>
          </a:p>
          <a:p>
            <a:pPr>
              <a:lnSpc>
                <a:spcPct val="120000"/>
              </a:lnSpc>
              <a:buFont typeface="Wingdings" charset="0"/>
              <a:buChar char="§"/>
              <a:defRPr/>
            </a:pPr>
            <a:r>
              <a:rPr lang="en-US" sz="1800" dirty="0"/>
              <a:t> Bodies small compared to typical separation (R &lt;&lt; r)</a:t>
            </a:r>
          </a:p>
          <a:p>
            <a:pPr>
              <a:lnSpc>
                <a:spcPct val="120000"/>
              </a:lnSpc>
              <a:buFont typeface="Wingdings" charset="0"/>
              <a:buChar char="§"/>
              <a:defRPr/>
            </a:pPr>
            <a:r>
              <a:rPr lang="en-US" sz="1800" dirty="0"/>
              <a:t> </a:t>
            </a:r>
            <a:r>
              <a:rPr lang="ja-JP" altLang="en-US" sz="1800" dirty="0">
                <a:latin typeface="Arial"/>
              </a:rPr>
              <a:t>“</a:t>
            </a:r>
            <a:r>
              <a:rPr lang="en-US" sz="1800" dirty="0"/>
              <a:t>isolated</a:t>
            </a:r>
            <a:r>
              <a:rPr lang="ja-JP" altLang="en-US" sz="1800" dirty="0">
                <a:latin typeface="Arial"/>
              </a:rPr>
              <a:t>”</a:t>
            </a:r>
            <a:r>
              <a:rPr lang="en-US" sz="1800" dirty="0"/>
              <a:t> -- no mass flow</a:t>
            </a:r>
          </a:p>
          <a:p>
            <a:pPr>
              <a:lnSpc>
                <a:spcPct val="120000"/>
              </a:lnSpc>
              <a:buFont typeface="Wingdings" charset="0"/>
              <a:buChar char="§"/>
              <a:defRPr/>
            </a:pPr>
            <a:r>
              <a:rPr lang="en-US" sz="1800" dirty="0"/>
              <a:t> T</a:t>
            </a:r>
            <a:r>
              <a:rPr lang="en-US" sz="1800" baseline="-25000" dirty="0"/>
              <a:t>int</a:t>
            </a:r>
            <a:r>
              <a:rPr lang="en-US" sz="1800" dirty="0"/>
              <a:t> ~ (R</a:t>
            </a:r>
            <a:r>
              <a:rPr lang="en-US" sz="1800" baseline="30000" dirty="0"/>
              <a:t>3</a:t>
            </a:r>
            <a:r>
              <a:rPr lang="en-US" sz="1800" dirty="0"/>
              <a:t>/</a:t>
            </a:r>
            <a:r>
              <a:rPr lang="en-US" sz="1800" dirty="0" err="1"/>
              <a:t>Gm</a:t>
            </a:r>
            <a:r>
              <a:rPr lang="en-US" sz="1800" dirty="0"/>
              <a:t>)</a:t>
            </a:r>
            <a:r>
              <a:rPr lang="en-US" sz="1800" baseline="30000" dirty="0"/>
              <a:t>1/2</a:t>
            </a:r>
            <a:r>
              <a:rPr lang="en-US" sz="1800" dirty="0"/>
              <a:t> &lt;&lt; </a:t>
            </a:r>
            <a:r>
              <a:rPr lang="en-US" sz="1800" dirty="0" err="1"/>
              <a:t>T</a:t>
            </a:r>
            <a:r>
              <a:rPr lang="en-US" sz="1800" baseline="-25000" dirty="0" err="1"/>
              <a:t>orb</a:t>
            </a:r>
            <a:r>
              <a:rPr lang="en-US" sz="1800" dirty="0"/>
              <a:t> ~ (r</a:t>
            </a:r>
            <a:r>
              <a:rPr lang="en-US" sz="1800" baseline="30000" dirty="0"/>
              <a:t>3</a:t>
            </a:r>
            <a:r>
              <a:rPr lang="en-US" sz="1800" dirty="0"/>
              <a:t>/</a:t>
            </a:r>
            <a:r>
              <a:rPr lang="en-US" sz="1800" dirty="0" err="1"/>
              <a:t>Gm</a:t>
            </a:r>
            <a:r>
              <a:rPr lang="en-US" sz="1800" dirty="0"/>
              <a:t>)</a:t>
            </a:r>
            <a:r>
              <a:rPr lang="en-US" sz="1800" baseline="30000" dirty="0"/>
              <a:t>1/2</a:t>
            </a:r>
            <a:r>
              <a:rPr lang="en-US" sz="1800" dirty="0"/>
              <a:t> -- quasi equilibrium</a:t>
            </a:r>
          </a:p>
          <a:p>
            <a:pPr>
              <a:lnSpc>
                <a:spcPct val="120000"/>
              </a:lnSpc>
              <a:buFont typeface="Wingdings" charset="0"/>
              <a:buChar char="§"/>
              <a:defRPr/>
            </a:pPr>
            <a:r>
              <a:rPr lang="en-US" sz="1800" dirty="0"/>
              <a:t> adiabatic response to tidal deformations -- nearly spherical</a:t>
            </a:r>
          </a:p>
        </p:txBody>
      </p:sp>
      <p:sp>
        <p:nvSpPr>
          <p:cNvPr id="12294" name="Text Box 6"/>
          <p:cNvSpPr txBox="1">
            <a:spLocks noChangeArrowheads="1"/>
          </p:cNvSpPr>
          <p:nvPr/>
        </p:nvSpPr>
        <p:spPr bwMode="auto">
          <a:xfrm>
            <a:off x="936625" y="2708275"/>
            <a:ext cx="7712075" cy="207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en-US" sz="180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External problem:</a:t>
            </a:r>
            <a:endParaRPr lang="en-US" sz="1800"/>
          </a:p>
          <a:p>
            <a:pPr>
              <a:lnSpc>
                <a:spcPct val="120000"/>
              </a:lnSpc>
              <a:buFont typeface="Wingdings" charset="0"/>
              <a:buChar char="§"/>
              <a:defRPr/>
            </a:pPr>
            <a:r>
              <a:rPr lang="en-US" sz="1800"/>
              <a:t> determine motions of bodies as functions (or functionals) of internal 	parameters</a:t>
            </a:r>
            <a:br>
              <a:rPr lang="en-US" sz="1800"/>
            </a:br>
            <a:r>
              <a:rPr lang="en-US" sz="180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Internal problem:</a:t>
            </a:r>
            <a:endParaRPr lang="en-US" sz="1800"/>
          </a:p>
          <a:p>
            <a:pPr>
              <a:lnSpc>
                <a:spcPct val="120000"/>
              </a:lnSpc>
              <a:buFont typeface="Wingdings" charset="0"/>
              <a:buChar char="§"/>
              <a:defRPr/>
            </a:pPr>
            <a:r>
              <a:rPr lang="en-US" sz="1800"/>
              <a:t> given motions, determine evolution of internal parameters</a:t>
            </a:r>
          </a:p>
          <a:p>
            <a:pPr>
              <a:lnSpc>
                <a:spcPct val="120000"/>
              </a:lnSpc>
              <a:buFont typeface="Wingdings" charset="0"/>
              <a:buNone/>
              <a:defRPr/>
            </a:pPr>
            <a:r>
              <a:rPr lang="en-US" sz="180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Solve the two problems self-consistently or iteratively</a:t>
            </a:r>
            <a:endParaRPr lang="en-US" sz="1800"/>
          </a:p>
        </p:txBody>
      </p:sp>
      <p:sp>
        <p:nvSpPr>
          <p:cNvPr id="41989" name="Text Box 7"/>
          <p:cNvSpPr txBox="1">
            <a:spLocks noChangeArrowheads="1"/>
          </p:cNvSpPr>
          <p:nvPr/>
        </p:nvSpPr>
        <p:spPr bwMode="auto">
          <a:xfrm>
            <a:off x="914400" y="5326063"/>
            <a:ext cx="7140575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dirty="0"/>
              <a:t>Example: Earth-Moon system -- orbital motion </a:t>
            </a:r>
            <a:br>
              <a:rPr lang="en-US" sz="1800" dirty="0"/>
            </a:br>
            <a:r>
              <a:rPr lang="en-US" sz="1800" dirty="0"/>
              <a:t>raises tides, tidally deformed fields affect </a:t>
            </a:r>
            <a:br>
              <a:rPr lang="en-US" sz="1800" dirty="0"/>
            </a:br>
            <a:r>
              <a:rPr lang="en-US" sz="1800" dirty="0"/>
              <a:t>motions </a:t>
            </a:r>
          </a:p>
        </p:txBody>
      </p:sp>
      <p:sp>
        <p:nvSpPr>
          <p:cNvPr id="41990" name="Oval 8"/>
          <p:cNvSpPr>
            <a:spLocks noChangeArrowheads="1"/>
          </p:cNvSpPr>
          <p:nvPr/>
        </p:nvSpPr>
        <p:spPr bwMode="auto">
          <a:xfrm rot="-1995127">
            <a:off x="5943600" y="5791200"/>
            <a:ext cx="914400" cy="533400"/>
          </a:xfrm>
          <a:prstGeom prst="ellipse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41991" name="Oval 9"/>
          <p:cNvSpPr>
            <a:spLocks noChangeArrowheads="1"/>
          </p:cNvSpPr>
          <p:nvPr/>
        </p:nvSpPr>
        <p:spPr bwMode="auto">
          <a:xfrm rot="-1995127">
            <a:off x="7715250" y="4899025"/>
            <a:ext cx="457200" cy="266700"/>
          </a:xfrm>
          <a:prstGeom prst="ellipse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pic>
        <p:nvPicPr>
          <p:cNvPr id="43016" name="Picture 10" descr="FLlog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5638800"/>
            <a:ext cx="714375" cy="11255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Arrow Connector 3"/>
          <p:cNvCxnSpPr>
            <a:stCxn id="41991" idx="0"/>
          </p:cNvCxnSpPr>
          <p:nvPr/>
        </p:nvCxnSpPr>
        <p:spPr bwMode="auto">
          <a:xfrm flipH="1" flipV="1">
            <a:off x="7493001" y="4524376"/>
            <a:ext cx="377730" cy="396483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3" name="Straight Arrow Connector 12"/>
          <p:cNvCxnSpPr/>
          <p:nvPr/>
        </p:nvCxnSpPr>
        <p:spPr bwMode="auto">
          <a:xfrm>
            <a:off x="6661438" y="6240071"/>
            <a:ext cx="323274" cy="346857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9" grpId="0"/>
      <p:bldP spid="41990" grpId="0" animBg="1"/>
      <p:bldP spid="4199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 Box 3"/>
          <p:cNvSpPr txBox="1">
            <a:spLocks noChangeArrowheads="1"/>
          </p:cNvSpPr>
          <p:nvPr/>
        </p:nvSpPr>
        <p:spPr bwMode="auto">
          <a:xfrm>
            <a:off x="1143000" y="711200"/>
            <a:ext cx="19526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/>
              <a:t>Basic definitions</a:t>
            </a:r>
          </a:p>
        </p:txBody>
      </p:sp>
      <p:sp>
        <p:nvSpPr>
          <p:cNvPr id="44035" name="Text Box 6"/>
          <p:cNvSpPr txBox="1">
            <a:spLocks noChangeArrowheads="1"/>
          </p:cNvSpPr>
          <p:nvPr/>
        </p:nvSpPr>
        <p:spPr bwMode="auto">
          <a:xfrm>
            <a:off x="1143000" y="2514600"/>
            <a:ext cx="6084888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/>
              <a:t>Is the center of mass unique?</a:t>
            </a:r>
          </a:p>
          <a:p>
            <a:pPr>
              <a:buFont typeface="Wingdings" charset="0"/>
              <a:buChar char="§"/>
            </a:pPr>
            <a:r>
              <a:rPr lang="en-US" sz="1800"/>
              <a:t> pure convenience, should not wander outside the body</a:t>
            </a:r>
          </a:p>
          <a:p>
            <a:pPr>
              <a:buFont typeface="Wingdings" charset="0"/>
              <a:buChar char="§"/>
            </a:pPr>
            <a:r>
              <a:rPr lang="en-US" sz="1800"/>
              <a:t> not physically measurable</a:t>
            </a:r>
          </a:p>
          <a:p>
            <a:pPr>
              <a:buFont typeface="Wingdings" charset="0"/>
              <a:buChar char="§"/>
            </a:pPr>
            <a:r>
              <a:rPr lang="en-US" sz="1800"/>
              <a:t> almost impossible to define in GR</a:t>
            </a:r>
          </a:p>
        </p:txBody>
      </p:sp>
      <p:sp>
        <p:nvSpPr>
          <p:cNvPr id="44037" name="Text Box 12"/>
          <p:cNvSpPr txBox="1">
            <a:spLocks noChangeArrowheads="1"/>
          </p:cNvSpPr>
          <p:nvPr/>
        </p:nvSpPr>
        <p:spPr bwMode="auto">
          <a:xfrm>
            <a:off x="1165225" y="5648325"/>
            <a:ext cx="9683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dirty="0"/>
              <a:t>Define:</a:t>
            </a:r>
          </a:p>
        </p:txBody>
      </p:sp>
      <p:pic>
        <p:nvPicPr>
          <p:cNvPr id="45062" name="Picture 12" descr="FLlog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5638800"/>
            <a:ext cx="714375" cy="11255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9" name="Picture 1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066800"/>
            <a:ext cx="3221038" cy="138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0" name="Picture 2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012825"/>
            <a:ext cx="3459163" cy="165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1" name="Picture 3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3768725"/>
            <a:ext cx="5561013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2" name="Picture 4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5665788"/>
            <a:ext cx="1844675" cy="976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Connector 2"/>
          <p:cNvCxnSpPr/>
          <p:nvPr/>
        </p:nvCxnSpPr>
        <p:spPr bwMode="auto">
          <a:xfrm flipV="1">
            <a:off x="3429000" y="3768725"/>
            <a:ext cx="2349500" cy="75565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1085888" y="25400"/>
            <a:ext cx="6593672" cy="584776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Motion of extended fluid bodies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 Box 6"/>
          <p:cNvSpPr txBox="1">
            <a:spLocks noChangeArrowheads="1"/>
          </p:cNvSpPr>
          <p:nvPr/>
        </p:nvSpPr>
        <p:spPr bwMode="auto">
          <a:xfrm>
            <a:off x="990600" y="3657600"/>
            <a:ext cx="66786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/>
              <a:t>Two-body system with only body 2 having non-zero I</a:t>
            </a:r>
            <a:r>
              <a:rPr lang="en-US" sz="2000" baseline="30000"/>
              <a:t>&lt;L&gt;</a:t>
            </a:r>
            <a:endParaRPr lang="en-US" sz="2000"/>
          </a:p>
        </p:txBody>
      </p:sp>
      <p:sp>
        <p:nvSpPr>
          <p:cNvPr id="14345" name="AutoShape 9"/>
          <p:cNvSpPr>
            <a:spLocks noChangeArrowheads="1"/>
          </p:cNvSpPr>
          <p:nvPr/>
        </p:nvSpPr>
        <p:spPr bwMode="auto">
          <a:xfrm>
            <a:off x="228600" y="555625"/>
            <a:ext cx="2514600" cy="762000"/>
          </a:xfrm>
          <a:prstGeom prst="wedgeEllipseCallout">
            <a:avLst>
              <a:gd name="adj1" fmla="val 66731"/>
              <a:gd name="adj2" fmla="val 60625"/>
            </a:avLst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N-body point mass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terms</a:t>
            </a:r>
            <a:endParaRPr lang="en-US" sz="1600" dirty="0"/>
          </a:p>
        </p:txBody>
      </p:sp>
      <p:sp>
        <p:nvSpPr>
          <p:cNvPr id="14346" name="AutoShape 10"/>
          <p:cNvSpPr>
            <a:spLocks noChangeArrowheads="1"/>
          </p:cNvSpPr>
          <p:nvPr/>
        </p:nvSpPr>
        <p:spPr bwMode="auto">
          <a:xfrm>
            <a:off x="4114800" y="609600"/>
            <a:ext cx="2133600" cy="838200"/>
          </a:xfrm>
          <a:prstGeom prst="wedgeEllipseCallout">
            <a:avLst>
              <a:gd name="adj1" fmla="val -58260"/>
              <a:gd name="adj2" fmla="val 120833"/>
            </a:avLst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600">
                <a:solidFill>
                  <a:schemeClr val="bg1"/>
                </a:solidFill>
              </a:rPr>
              <a:t>Moments of </a:t>
            </a:r>
            <a:br>
              <a:rPr lang="en-US" sz="1600">
                <a:solidFill>
                  <a:schemeClr val="bg1"/>
                </a:solidFill>
              </a:rPr>
            </a:br>
            <a:r>
              <a:rPr lang="en-US" sz="1600">
                <a:solidFill>
                  <a:schemeClr val="bg1"/>
                </a:solidFill>
              </a:rPr>
              <a:t>other bodies</a:t>
            </a:r>
            <a:endParaRPr lang="en-US" sz="1600"/>
          </a:p>
        </p:txBody>
      </p:sp>
      <p:sp>
        <p:nvSpPr>
          <p:cNvPr id="14347" name="AutoShape 11"/>
          <p:cNvSpPr>
            <a:spLocks noChangeArrowheads="1"/>
          </p:cNvSpPr>
          <p:nvPr/>
        </p:nvSpPr>
        <p:spPr bwMode="auto">
          <a:xfrm>
            <a:off x="6324600" y="914400"/>
            <a:ext cx="2286000" cy="685800"/>
          </a:xfrm>
          <a:prstGeom prst="wedgeEllipseCallout">
            <a:avLst>
              <a:gd name="adj1" fmla="val -106528"/>
              <a:gd name="adj2" fmla="val 114584"/>
            </a:avLst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600">
                <a:solidFill>
                  <a:schemeClr val="bg1"/>
                </a:solidFill>
              </a:rPr>
              <a:t>Effect of body</a:t>
            </a:r>
            <a:r>
              <a:rPr lang="ja-JP" altLang="en-US" sz="1600">
                <a:solidFill>
                  <a:schemeClr val="bg1"/>
                </a:solidFill>
                <a:latin typeface="Arial" charset="0"/>
              </a:rPr>
              <a:t>’</a:t>
            </a:r>
            <a:r>
              <a:rPr lang="en-US" altLang="ja-JP" sz="1600">
                <a:solidFill>
                  <a:schemeClr val="bg1"/>
                </a:solidFill>
              </a:rPr>
              <a:t>s </a:t>
            </a:r>
            <a:br>
              <a:rPr lang="en-US" altLang="ja-JP" sz="1600">
                <a:solidFill>
                  <a:schemeClr val="bg1"/>
                </a:solidFill>
              </a:rPr>
            </a:br>
            <a:r>
              <a:rPr lang="en-US" altLang="ja-JP" sz="1600">
                <a:solidFill>
                  <a:schemeClr val="bg1"/>
                </a:solidFill>
              </a:rPr>
              <a:t>own moments</a:t>
            </a:r>
            <a:endParaRPr lang="en-US" sz="1600"/>
          </a:p>
        </p:txBody>
      </p:sp>
      <p:sp>
        <p:nvSpPr>
          <p:cNvPr id="14348" name="AutoShape 12"/>
          <p:cNvSpPr>
            <a:spLocks noChangeArrowheads="1"/>
          </p:cNvSpPr>
          <p:nvPr/>
        </p:nvSpPr>
        <p:spPr bwMode="auto">
          <a:xfrm>
            <a:off x="6750050" y="1828800"/>
            <a:ext cx="2362200" cy="838200"/>
          </a:xfrm>
          <a:prstGeom prst="wedgeEllipseCallout">
            <a:avLst>
              <a:gd name="adj1" fmla="val -90255"/>
              <a:gd name="adj2" fmla="val 78600"/>
            </a:avLst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600">
                <a:solidFill>
                  <a:schemeClr val="bg1"/>
                </a:solidFill>
              </a:rPr>
              <a:t>Moment-moment </a:t>
            </a:r>
          </a:p>
          <a:p>
            <a:pPr algn="ctr"/>
            <a:r>
              <a:rPr lang="en-US" sz="1600">
                <a:solidFill>
                  <a:schemeClr val="bg1"/>
                </a:solidFill>
              </a:rPr>
              <a:t>interaction terms</a:t>
            </a:r>
            <a:endParaRPr lang="en-US" sz="1600"/>
          </a:p>
        </p:txBody>
      </p:sp>
      <p:pic>
        <p:nvPicPr>
          <p:cNvPr id="47112" name="Picture 13" descr="FLlog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5638800"/>
            <a:ext cx="714375" cy="11255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9" name="Picture 1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3363" y="1069975"/>
            <a:ext cx="5354637" cy="251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0" name="Picture 3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5715000"/>
            <a:ext cx="5397500" cy="969963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91" name="Picture 1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4038600"/>
            <a:ext cx="2819400" cy="156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1085888" y="25400"/>
            <a:ext cx="6593672" cy="584776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Motion of extended fluid bodies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2" grpId="0"/>
      <p:bldP spid="14345" grpId="0" animBg="1"/>
      <p:bldP spid="14345" grpId="1" animBg="1"/>
      <p:bldP spid="14346" grpId="0" animBg="1"/>
      <p:bldP spid="14346" grpId="1" animBg="1"/>
      <p:bldP spid="14347" grpId="0" animBg="1"/>
      <p:bldP spid="14347" grpId="1" animBg="1"/>
      <p:bldP spid="1434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Text Box 3"/>
          <p:cNvSpPr txBox="1">
            <a:spLocks noChangeArrowheads="1"/>
          </p:cNvSpPr>
          <p:nvPr/>
        </p:nvSpPr>
        <p:spPr bwMode="auto">
          <a:xfrm>
            <a:off x="1981200" y="104775"/>
            <a:ext cx="5125522" cy="584776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Outline of the 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Lectures*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3012" name="Text Box 4"/>
          <p:cNvSpPr txBox="1">
            <a:spLocks noChangeArrowheads="1"/>
          </p:cNvSpPr>
          <p:nvPr/>
        </p:nvSpPr>
        <p:spPr bwMode="auto">
          <a:xfrm>
            <a:off x="533400" y="1066800"/>
            <a:ext cx="7289800" cy="47323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en-US" sz="2800" dirty="0"/>
              <a:t>Part 1: Newtonian Gravity</a:t>
            </a:r>
          </a:p>
          <a:p>
            <a:pPr marL="800100" lvl="1" indent="-342900">
              <a:lnSpc>
                <a:spcPct val="120000"/>
              </a:lnSpc>
              <a:buClr>
                <a:srgbClr val="FF0000"/>
              </a:buClr>
              <a:buSzPct val="130000"/>
              <a:buFont typeface="Wingdings" charset="2"/>
              <a:buChar char="§"/>
              <a:defRPr/>
            </a:pPr>
            <a:r>
              <a:rPr lang="en-US" sz="2800" dirty="0">
                <a:solidFill>
                  <a:schemeClr val="accent2"/>
                </a:solidFill>
              </a:rPr>
              <a:t>Foundations</a:t>
            </a:r>
          </a:p>
          <a:p>
            <a:pPr lvl="1">
              <a:lnSpc>
                <a:spcPct val="120000"/>
              </a:lnSpc>
              <a:buClr>
                <a:srgbClr val="FF0000"/>
              </a:buClr>
              <a:buSzPct val="130000"/>
              <a:buFont typeface="Wingdings" charset="0"/>
              <a:buChar char="§"/>
              <a:defRPr/>
            </a:pPr>
            <a:r>
              <a:rPr lang="en-US" sz="2800" dirty="0">
                <a:solidFill>
                  <a:schemeClr val="accent2"/>
                </a:solidFill>
              </a:rPr>
              <a:t>  Equations of hydrodynamics</a:t>
            </a:r>
          </a:p>
          <a:p>
            <a:pPr lvl="1">
              <a:lnSpc>
                <a:spcPct val="120000"/>
              </a:lnSpc>
              <a:buClr>
                <a:srgbClr val="FF0000"/>
              </a:buClr>
              <a:buSzPct val="130000"/>
              <a:buFont typeface="Wingdings" charset="0"/>
              <a:buChar char="§"/>
              <a:defRPr/>
            </a:pPr>
            <a:r>
              <a:rPr lang="en-US" sz="2800" dirty="0">
                <a:solidFill>
                  <a:schemeClr val="accent2"/>
                </a:solidFill>
              </a:rPr>
              <a:t>  Spherical and nearly spherical bodies</a:t>
            </a:r>
          </a:p>
          <a:p>
            <a:pPr lvl="1">
              <a:lnSpc>
                <a:spcPct val="120000"/>
              </a:lnSpc>
              <a:buClr>
                <a:srgbClr val="FF0000"/>
              </a:buClr>
              <a:buSzPct val="130000"/>
              <a:buFont typeface="Wingdings" charset="0"/>
              <a:buChar char="§"/>
              <a:defRPr/>
            </a:pPr>
            <a:r>
              <a:rPr lang="en-US" sz="2800" dirty="0">
                <a:solidFill>
                  <a:schemeClr val="accent2"/>
                </a:solidFill>
              </a:rPr>
              <a:t>  Motion of extended fluid bodies</a:t>
            </a:r>
            <a:endParaRPr lang="en-US" sz="2800" dirty="0"/>
          </a:p>
          <a:p>
            <a:pPr>
              <a:lnSpc>
                <a:spcPct val="120000"/>
              </a:lnSpc>
              <a:defRPr/>
            </a:pPr>
            <a:r>
              <a:rPr lang="en-US" sz="2800" dirty="0"/>
              <a:t>Part 2: Newtonian Celestial Mechanics</a:t>
            </a:r>
          </a:p>
          <a:p>
            <a:pPr lvl="1">
              <a:lnSpc>
                <a:spcPct val="120000"/>
              </a:lnSpc>
              <a:buClr>
                <a:srgbClr val="FF0000"/>
              </a:buClr>
              <a:buSzPct val="130000"/>
              <a:buFont typeface="Wingdings" charset="0"/>
              <a:buChar char="§"/>
              <a:defRPr/>
            </a:pPr>
            <a:r>
              <a:rPr lang="en-US" sz="2800" dirty="0">
                <a:solidFill>
                  <a:schemeClr val="accent2"/>
                </a:solidFill>
              </a:rPr>
              <a:t>  Two-body </a:t>
            </a:r>
            <a:r>
              <a:rPr lang="en-US" sz="2800" dirty="0" err="1">
                <a:solidFill>
                  <a:schemeClr val="accent2"/>
                </a:solidFill>
              </a:rPr>
              <a:t>Kepler</a:t>
            </a:r>
            <a:r>
              <a:rPr lang="en-US" sz="2800" dirty="0">
                <a:solidFill>
                  <a:schemeClr val="accent2"/>
                </a:solidFill>
              </a:rPr>
              <a:t> problem</a:t>
            </a:r>
          </a:p>
          <a:p>
            <a:pPr lvl="1">
              <a:lnSpc>
                <a:spcPct val="120000"/>
              </a:lnSpc>
              <a:buClr>
                <a:srgbClr val="FF0000"/>
              </a:buClr>
              <a:buSzPct val="130000"/>
              <a:buFont typeface="Wingdings" charset="0"/>
              <a:buChar char="§"/>
              <a:defRPr/>
            </a:pPr>
            <a:r>
              <a:rPr lang="en-US" sz="2800" dirty="0">
                <a:solidFill>
                  <a:schemeClr val="accent2"/>
                </a:solidFill>
              </a:rPr>
              <a:t>  Perturbed </a:t>
            </a:r>
            <a:r>
              <a:rPr lang="en-US" sz="2800" dirty="0" err="1">
                <a:solidFill>
                  <a:schemeClr val="accent2"/>
                </a:solidFill>
              </a:rPr>
              <a:t>Kepler</a:t>
            </a:r>
            <a:r>
              <a:rPr lang="en-US" sz="2800" dirty="0">
                <a:solidFill>
                  <a:schemeClr val="accent2"/>
                </a:solidFill>
              </a:rPr>
              <a:t> problem</a:t>
            </a:r>
          </a:p>
          <a:p>
            <a:pPr>
              <a:lnSpc>
                <a:spcPct val="120000"/>
              </a:lnSpc>
              <a:defRPr/>
            </a:pPr>
            <a:endParaRPr lang="en-US" sz="2800" dirty="0"/>
          </a:p>
        </p:txBody>
      </p:sp>
      <p:sp>
        <p:nvSpPr>
          <p:cNvPr id="16388" name="Text Box 5"/>
          <p:cNvSpPr txBox="1">
            <a:spLocks noChangeArrowheads="1"/>
          </p:cNvSpPr>
          <p:nvPr/>
        </p:nvSpPr>
        <p:spPr bwMode="auto">
          <a:xfrm>
            <a:off x="1981200" y="6019800"/>
            <a:ext cx="5983529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2000" dirty="0">
                <a:solidFill>
                  <a:srgbClr val="FF0000"/>
                </a:solidFill>
              </a:rPr>
              <a:t>*</a:t>
            </a:r>
            <a:r>
              <a:rPr lang="en-US" sz="1400" dirty="0"/>
              <a:t>Based on </a:t>
            </a:r>
            <a:r>
              <a:rPr lang="en-US" sz="1400" i="1" dirty="0"/>
              <a:t>Gravity: Newtonian, post-</a:t>
            </a:r>
            <a:r>
              <a:rPr lang="en-US" sz="1400" i="1" dirty="0" smtClean="0"/>
              <a:t>Newtonian, </a:t>
            </a:r>
            <a:r>
              <a:rPr lang="en-US" sz="1400" i="1" dirty="0"/>
              <a:t>General Relativistic,  </a:t>
            </a:r>
          </a:p>
          <a:p>
            <a:r>
              <a:rPr lang="en-US" sz="1400" dirty="0"/>
              <a:t>   by Eric Poisson and Clifford Will (Cambridge U Press, 2014)</a:t>
            </a:r>
          </a:p>
        </p:txBody>
      </p:sp>
      <p:pic>
        <p:nvPicPr>
          <p:cNvPr id="18437" name="Picture 1" descr="FLlog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5638800"/>
            <a:ext cx="714375" cy="11255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1600200" y="76200"/>
            <a:ext cx="6112972" cy="584776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The two-body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Kepler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problem</a:t>
            </a:r>
          </a:p>
        </p:txBody>
      </p:sp>
      <p:sp>
        <p:nvSpPr>
          <p:cNvPr id="50179" name="Text Box 4"/>
          <p:cNvSpPr txBox="1">
            <a:spLocks noChangeArrowheads="1"/>
          </p:cNvSpPr>
          <p:nvPr/>
        </p:nvSpPr>
        <p:spPr bwMode="auto">
          <a:xfrm>
            <a:off x="1279525" y="893763"/>
            <a:ext cx="7043738" cy="152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lnSpc>
                <a:spcPct val="130000"/>
              </a:lnSpc>
              <a:buFont typeface="Wingdings" charset="0"/>
              <a:buChar char="§"/>
            </a:pPr>
            <a:r>
              <a:rPr lang="en-US" sz="1800"/>
              <a:t> set center of mass at the origin (X = 0)</a:t>
            </a:r>
          </a:p>
          <a:p>
            <a:pPr>
              <a:lnSpc>
                <a:spcPct val="130000"/>
              </a:lnSpc>
              <a:buFont typeface="Wingdings" charset="0"/>
              <a:buChar char="§"/>
            </a:pPr>
            <a:r>
              <a:rPr lang="en-US" sz="1800"/>
              <a:t> ignore all multipole moments (spherical bodies or point masses)</a:t>
            </a:r>
          </a:p>
          <a:p>
            <a:pPr>
              <a:lnSpc>
                <a:spcPct val="130000"/>
              </a:lnSpc>
              <a:buFont typeface="Wingdings" charset="0"/>
              <a:buChar char="§"/>
            </a:pPr>
            <a:r>
              <a:rPr lang="en-US" sz="1800"/>
              <a:t> define</a:t>
            </a:r>
          </a:p>
          <a:p>
            <a:pPr>
              <a:lnSpc>
                <a:spcPct val="130000"/>
              </a:lnSpc>
              <a:buFont typeface="Wingdings" charset="0"/>
              <a:buChar char="§"/>
            </a:pPr>
            <a:r>
              <a:rPr lang="en-US" sz="1800"/>
              <a:t> reduces to effective one-body problem</a:t>
            </a:r>
          </a:p>
        </p:txBody>
      </p:sp>
      <p:sp>
        <p:nvSpPr>
          <p:cNvPr id="50180" name="Text Box 8"/>
          <p:cNvSpPr txBox="1">
            <a:spLocks noChangeArrowheads="1"/>
          </p:cNvSpPr>
          <p:nvPr/>
        </p:nvSpPr>
        <p:spPr bwMode="auto">
          <a:xfrm>
            <a:off x="1295400" y="3200400"/>
            <a:ext cx="45989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/>
              <a:t>Energy and angular momentum conserved:</a:t>
            </a:r>
          </a:p>
        </p:txBody>
      </p:sp>
      <p:sp>
        <p:nvSpPr>
          <p:cNvPr id="16394" name="AutoShape 10"/>
          <p:cNvSpPr>
            <a:spLocks noChangeArrowheads="1"/>
          </p:cNvSpPr>
          <p:nvPr/>
        </p:nvSpPr>
        <p:spPr bwMode="auto">
          <a:xfrm>
            <a:off x="5105400" y="5486400"/>
            <a:ext cx="2590800" cy="1143000"/>
          </a:xfrm>
          <a:prstGeom prst="wedgeEllipseCallout">
            <a:avLst>
              <a:gd name="adj1" fmla="val -106398"/>
              <a:gd name="adj2" fmla="val -14199"/>
            </a:avLst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sz="1800">
                <a:solidFill>
                  <a:schemeClr val="bg1"/>
                </a:solidFill>
              </a:rPr>
              <a:t>orbital plane </a:t>
            </a:r>
          </a:p>
          <a:p>
            <a:pPr algn="ctr"/>
            <a:r>
              <a:rPr lang="en-US" sz="1800">
                <a:solidFill>
                  <a:schemeClr val="bg1"/>
                </a:solidFill>
              </a:rPr>
              <a:t>is fixed</a:t>
            </a:r>
          </a:p>
        </p:txBody>
      </p:sp>
      <p:pic>
        <p:nvPicPr>
          <p:cNvPr id="51206" name="Picture 12" descr="FLlog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5638800"/>
            <a:ext cx="714375" cy="11255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3" name="Picture 1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676400"/>
            <a:ext cx="62484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4" name="Picture 2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362200"/>
            <a:ext cx="1658938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5" name="Picture 3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3736975"/>
            <a:ext cx="4606925" cy="239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9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Line 3"/>
          <p:cNvSpPr>
            <a:spLocks noChangeShapeType="1"/>
          </p:cNvSpPr>
          <p:nvPr/>
        </p:nvSpPr>
        <p:spPr bwMode="auto">
          <a:xfrm>
            <a:off x="6400800" y="2486025"/>
            <a:ext cx="2057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227" name="Line 4"/>
          <p:cNvSpPr>
            <a:spLocks noChangeShapeType="1"/>
          </p:cNvSpPr>
          <p:nvPr/>
        </p:nvSpPr>
        <p:spPr bwMode="auto">
          <a:xfrm flipV="1">
            <a:off x="6400800" y="733425"/>
            <a:ext cx="0" cy="1752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228" name="Line 5"/>
          <p:cNvSpPr>
            <a:spLocks noChangeShapeType="1"/>
          </p:cNvSpPr>
          <p:nvPr/>
        </p:nvSpPr>
        <p:spPr bwMode="auto">
          <a:xfrm flipV="1">
            <a:off x="6400800" y="1952625"/>
            <a:ext cx="1295400" cy="533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229" name="Line 6"/>
          <p:cNvSpPr>
            <a:spLocks noChangeShapeType="1"/>
          </p:cNvSpPr>
          <p:nvPr/>
        </p:nvSpPr>
        <p:spPr bwMode="auto">
          <a:xfrm flipH="1" flipV="1">
            <a:off x="7239000" y="809625"/>
            <a:ext cx="457200" cy="1143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230" name="Text Box 7"/>
          <p:cNvSpPr txBox="1">
            <a:spLocks noChangeArrowheads="1"/>
          </p:cNvSpPr>
          <p:nvPr/>
        </p:nvSpPr>
        <p:spPr bwMode="auto">
          <a:xfrm>
            <a:off x="7620000" y="1876425"/>
            <a:ext cx="3032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b="1"/>
              <a:t>n</a:t>
            </a:r>
          </a:p>
        </p:txBody>
      </p:sp>
      <p:sp>
        <p:nvSpPr>
          <p:cNvPr id="52231" name="Text Box 8"/>
          <p:cNvSpPr txBox="1">
            <a:spLocks noChangeArrowheads="1"/>
          </p:cNvSpPr>
          <p:nvPr/>
        </p:nvSpPr>
        <p:spPr bwMode="auto">
          <a:xfrm>
            <a:off x="7527925" y="1004888"/>
            <a:ext cx="10509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b="1">
                <a:latin typeface="Symbol" charset="0"/>
                <a:sym typeface="Symbol" charset="0"/>
              </a:rPr>
              <a:t></a:t>
            </a:r>
            <a:r>
              <a:rPr lang="en-US" sz="1800"/>
              <a:t>=d</a:t>
            </a:r>
            <a:r>
              <a:rPr lang="en-US" sz="1800" b="1"/>
              <a:t>n</a:t>
            </a:r>
            <a:r>
              <a:rPr lang="en-US" sz="1800"/>
              <a:t>/d</a:t>
            </a:r>
            <a:r>
              <a:rPr lang="en-US" sz="1800">
                <a:latin typeface="Symbol" charset="0"/>
                <a:sym typeface="Symbol" charset="0"/>
              </a:rPr>
              <a:t></a:t>
            </a:r>
            <a:endParaRPr lang="en-US" sz="1800"/>
          </a:p>
        </p:txBody>
      </p:sp>
      <p:sp>
        <p:nvSpPr>
          <p:cNvPr id="52232" name="Text Box 9"/>
          <p:cNvSpPr txBox="1">
            <a:spLocks noChangeArrowheads="1"/>
          </p:cNvSpPr>
          <p:nvPr/>
        </p:nvSpPr>
        <p:spPr bwMode="auto">
          <a:xfrm>
            <a:off x="7146925" y="2171700"/>
            <a:ext cx="3032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>
                <a:latin typeface="Symbol" charset="0"/>
                <a:sym typeface="Symbol" charset="0"/>
              </a:rPr>
              <a:t></a:t>
            </a:r>
            <a:endParaRPr lang="en-US" sz="1800"/>
          </a:p>
        </p:txBody>
      </p:sp>
      <p:sp>
        <p:nvSpPr>
          <p:cNvPr id="52233" name="Text Box 10"/>
          <p:cNvSpPr txBox="1">
            <a:spLocks noChangeArrowheads="1"/>
          </p:cNvSpPr>
          <p:nvPr/>
        </p:nvSpPr>
        <p:spPr bwMode="auto">
          <a:xfrm>
            <a:off x="8137525" y="2479675"/>
            <a:ext cx="3190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/>
              <a:t>x</a:t>
            </a:r>
          </a:p>
        </p:txBody>
      </p:sp>
      <p:sp>
        <p:nvSpPr>
          <p:cNvPr id="52234" name="Text Box 11"/>
          <p:cNvSpPr txBox="1">
            <a:spLocks noChangeArrowheads="1"/>
          </p:cNvSpPr>
          <p:nvPr/>
        </p:nvSpPr>
        <p:spPr bwMode="auto">
          <a:xfrm>
            <a:off x="6097588" y="698500"/>
            <a:ext cx="30321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/>
              <a:t>y</a:t>
            </a:r>
          </a:p>
        </p:txBody>
      </p:sp>
      <p:sp>
        <p:nvSpPr>
          <p:cNvPr id="52235" name="Text Box 13"/>
          <p:cNvSpPr txBox="1">
            <a:spLocks noChangeArrowheads="1"/>
          </p:cNvSpPr>
          <p:nvPr/>
        </p:nvSpPr>
        <p:spPr bwMode="auto">
          <a:xfrm>
            <a:off x="6727825" y="1952625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/>
              <a:t>r</a:t>
            </a:r>
          </a:p>
        </p:txBody>
      </p:sp>
      <p:pic>
        <p:nvPicPr>
          <p:cNvPr id="17424" name="Picture 16" descr="vef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1763" y="2819400"/>
            <a:ext cx="3551237" cy="2743200"/>
          </a:xfrm>
          <a:prstGeom prst="rect">
            <a:avLst/>
          </a:prstGeom>
          <a:noFill/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26" name="Text Box 18"/>
          <p:cNvSpPr txBox="1">
            <a:spLocks noChangeArrowheads="1"/>
          </p:cNvSpPr>
          <p:nvPr/>
        </p:nvSpPr>
        <p:spPr bwMode="auto">
          <a:xfrm>
            <a:off x="1670050" y="14288"/>
            <a:ext cx="5765721" cy="584776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Effective one-body problem</a:t>
            </a:r>
          </a:p>
        </p:txBody>
      </p:sp>
      <p:sp>
        <p:nvSpPr>
          <p:cNvPr id="52238" name="Text Box 20"/>
          <p:cNvSpPr txBox="1">
            <a:spLocks noChangeArrowheads="1"/>
          </p:cNvSpPr>
          <p:nvPr/>
        </p:nvSpPr>
        <p:spPr bwMode="auto">
          <a:xfrm>
            <a:off x="1127125" y="650875"/>
            <a:ext cx="36179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/>
              <a:t>Make orbital plane the x-y plane</a:t>
            </a:r>
          </a:p>
        </p:txBody>
      </p:sp>
      <p:sp>
        <p:nvSpPr>
          <p:cNvPr id="52239" name="Text Box 21"/>
          <p:cNvSpPr txBox="1">
            <a:spLocks noChangeArrowheads="1"/>
          </p:cNvSpPr>
          <p:nvPr/>
        </p:nvSpPr>
        <p:spPr bwMode="auto">
          <a:xfrm>
            <a:off x="1127125" y="2479675"/>
            <a:ext cx="29987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/>
              <a:t>From energy conservation:</a:t>
            </a:r>
          </a:p>
        </p:txBody>
      </p:sp>
      <p:sp>
        <p:nvSpPr>
          <p:cNvPr id="52240" name="Text Box 22"/>
          <p:cNvSpPr txBox="1">
            <a:spLocks noChangeArrowheads="1"/>
          </p:cNvSpPr>
          <p:nvPr/>
        </p:nvSpPr>
        <p:spPr bwMode="auto">
          <a:xfrm>
            <a:off x="1050925" y="4308475"/>
            <a:ext cx="37766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/>
              <a:t>Reduce to quadratures (integrals)</a:t>
            </a:r>
          </a:p>
        </p:txBody>
      </p:sp>
      <p:pic>
        <p:nvPicPr>
          <p:cNvPr id="53265" name="Picture 23" descr="FLlogo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5638800"/>
            <a:ext cx="714375" cy="11255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42" name="Picture 1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076325"/>
            <a:ext cx="2789238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43" name="Picture 2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4938" y="4876800"/>
            <a:ext cx="3319462" cy="1439863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44" name="Picture 3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895600"/>
            <a:ext cx="3017838" cy="1303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16"/>
          <p:cNvSpPr>
            <a:spLocks noChangeArrowheads="1"/>
          </p:cNvSpPr>
          <p:nvPr/>
        </p:nvSpPr>
        <p:spPr bwMode="auto">
          <a:xfrm>
            <a:off x="5257800" y="4419600"/>
            <a:ext cx="3657600" cy="1143000"/>
          </a:xfrm>
          <a:prstGeom prst="rect">
            <a:avLst/>
          </a:prstGeom>
          <a:solidFill>
            <a:srgbClr val="E4D1B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/>
          </a:p>
        </p:txBody>
      </p:sp>
      <p:sp>
        <p:nvSpPr>
          <p:cNvPr id="55299" name="Rectangle 15"/>
          <p:cNvSpPr>
            <a:spLocks noChangeArrowheads="1"/>
          </p:cNvSpPr>
          <p:nvPr/>
        </p:nvSpPr>
        <p:spPr bwMode="auto">
          <a:xfrm>
            <a:off x="762000" y="4267200"/>
            <a:ext cx="4038600" cy="2438400"/>
          </a:xfrm>
          <a:prstGeom prst="rect">
            <a:avLst/>
          </a:prstGeom>
          <a:solidFill>
            <a:srgbClr val="E4D1B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/>
          </a:p>
        </p:txBody>
      </p:sp>
      <p:sp>
        <p:nvSpPr>
          <p:cNvPr id="54276" name="Text Box 9"/>
          <p:cNvSpPr txBox="1">
            <a:spLocks noChangeArrowheads="1"/>
          </p:cNvSpPr>
          <p:nvPr/>
        </p:nvSpPr>
        <p:spPr bwMode="auto">
          <a:xfrm>
            <a:off x="1219200" y="4419600"/>
            <a:ext cx="3124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/>
              <a:t>Elliptical orbits (e &lt; 1, a &gt; 0)</a:t>
            </a:r>
          </a:p>
        </p:txBody>
      </p:sp>
      <p:sp>
        <p:nvSpPr>
          <p:cNvPr id="54277" name="Text Box 10"/>
          <p:cNvSpPr txBox="1">
            <a:spLocks noChangeArrowheads="1"/>
          </p:cNvSpPr>
          <p:nvPr/>
        </p:nvSpPr>
        <p:spPr bwMode="auto">
          <a:xfrm>
            <a:off x="5508625" y="4572000"/>
            <a:ext cx="3352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/>
              <a:t>Hyperbolic orbits (e &gt; 1, a &lt; 0)</a:t>
            </a:r>
          </a:p>
        </p:txBody>
      </p:sp>
      <p:sp>
        <p:nvSpPr>
          <p:cNvPr id="54279" name="Text Box 13"/>
          <p:cNvSpPr txBox="1">
            <a:spLocks noChangeArrowheads="1"/>
          </p:cNvSpPr>
          <p:nvPr/>
        </p:nvSpPr>
        <p:spPr bwMode="auto">
          <a:xfrm>
            <a:off x="1279525" y="574675"/>
            <a:ext cx="52387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/>
              <a:t>Radial acceleration, or d/dt of energy equation:</a:t>
            </a:r>
          </a:p>
        </p:txBody>
      </p:sp>
      <p:sp>
        <p:nvSpPr>
          <p:cNvPr id="54280" name="Text Box 14"/>
          <p:cNvSpPr txBox="1">
            <a:spLocks noChangeArrowheads="1"/>
          </p:cNvSpPr>
          <p:nvPr/>
        </p:nvSpPr>
        <p:spPr bwMode="auto">
          <a:xfrm>
            <a:off x="1279525" y="1581150"/>
            <a:ext cx="48609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/>
              <a:t>Find the orbit in space: convert from t to </a:t>
            </a:r>
            <a:r>
              <a:rPr lang="en-US" sz="1800">
                <a:latin typeface="Symbol" charset="0"/>
                <a:sym typeface="Symbol" charset="0"/>
              </a:rPr>
              <a:t></a:t>
            </a:r>
            <a:r>
              <a:rPr lang="en-US" sz="1800"/>
              <a:t>:</a:t>
            </a:r>
          </a:p>
        </p:txBody>
      </p:sp>
      <p:pic>
        <p:nvPicPr>
          <p:cNvPr id="55305" name="Picture 19" descr="FLlog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5638800"/>
            <a:ext cx="714375" cy="11255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2" name="Picture 1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849313"/>
            <a:ext cx="1995488" cy="75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3" name="Picture 2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843088"/>
            <a:ext cx="3581400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4" name="Picture 3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125" y="2300288"/>
            <a:ext cx="2393950" cy="74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5" name="Picture 4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3138488"/>
            <a:ext cx="2692400" cy="900112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286" name="Picture 5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062288"/>
            <a:ext cx="4025900" cy="89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7" name="Picture 1" descr="latex-image-1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4876800"/>
            <a:ext cx="3395663" cy="168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8" name="Picture 2" descr="latex-image-1.pd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5029200"/>
            <a:ext cx="3176588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7"/>
          <p:cNvSpPr txBox="1">
            <a:spLocks noChangeArrowheads="1"/>
          </p:cNvSpPr>
          <p:nvPr/>
        </p:nvSpPr>
        <p:spPr bwMode="auto">
          <a:xfrm>
            <a:off x="2044700" y="0"/>
            <a:ext cx="4981852" cy="584776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Keplerian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orbit solutions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13"/>
          <p:cNvSpPr>
            <a:spLocks noChangeArrowheads="1"/>
          </p:cNvSpPr>
          <p:nvPr/>
        </p:nvSpPr>
        <p:spPr bwMode="auto">
          <a:xfrm>
            <a:off x="685800" y="4267200"/>
            <a:ext cx="4038600" cy="2438400"/>
          </a:xfrm>
          <a:prstGeom prst="rect">
            <a:avLst/>
          </a:prstGeom>
          <a:solidFill>
            <a:srgbClr val="E4D1B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/>
          </a:p>
        </p:txBody>
      </p:sp>
      <p:sp>
        <p:nvSpPr>
          <p:cNvPr id="51207" name="Text Box 7"/>
          <p:cNvSpPr txBox="1">
            <a:spLocks noChangeArrowheads="1"/>
          </p:cNvSpPr>
          <p:nvPr/>
        </p:nvSpPr>
        <p:spPr bwMode="auto">
          <a:xfrm>
            <a:off x="2032000" y="0"/>
            <a:ext cx="4981852" cy="584776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Keplerian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orbit solutions</a:t>
            </a:r>
          </a:p>
        </p:txBody>
      </p:sp>
      <p:sp>
        <p:nvSpPr>
          <p:cNvPr id="56324" name="Text Box 8"/>
          <p:cNvSpPr txBox="1">
            <a:spLocks noChangeArrowheads="1"/>
          </p:cNvSpPr>
          <p:nvPr/>
        </p:nvSpPr>
        <p:spPr bwMode="auto">
          <a:xfrm>
            <a:off x="1431925" y="4267200"/>
            <a:ext cx="29876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/>
              <a:t>Alternative</a:t>
            </a:r>
            <a:r>
              <a:rPr lang="en-US" altLang="ja-JP" sz="1800"/>
              <a:t> solution</a:t>
            </a:r>
            <a:endParaRPr lang="en-US" sz="1800"/>
          </a:p>
        </p:txBody>
      </p:sp>
      <p:sp>
        <p:nvSpPr>
          <p:cNvPr id="56325" name="Text Box 9"/>
          <p:cNvSpPr txBox="1">
            <a:spLocks noChangeArrowheads="1"/>
          </p:cNvSpPr>
          <p:nvPr/>
        </p:nvSpPr>
        <p:spPr bwMode="auto">
          <a:xfrm>
            <a:off x="5089525" y="4645025"/>
            <a:ext cx="2462213" cy="108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1800"/>
              <a:t>u = eccentric anomaly</a:t>
            </a:r>
          </a:p>
          <a:p>
            <a:pPr>
              <a:lnSpc>
                <a:spcPct val="120000"/>
              </a:lnSpc>
            </a:pPr>
            <a:r>
              <a:rPr lang="en-US" sz="1800"/>
              <a:t>f = true anomaly</a:t>
            </a:r>
          </a:p>
          <a:p>
            <a:pPr>
              <a:lnSpc>
                <a:spcPct val="120000"/>
              </a:lnSpc>
              <a:buFont typeface="Symbol" charset="0"/>
              <a:buNone/>
            </a:pPr>
            <a:r>
              <a:rPr lang="en-US" sz="1800"/>
              <a:t>n = mean motion</a:t>
            </a:r>
          </a:p>
        </p:txBody>
      </p:sp>
      <p:sp>
        <p:nvSpPr>
          <p:cNvPr id="56326" name="Text Box 10"/>
          <p:cNvSpPr txBox="1">
            <a:spLocks noChangeArrowheads="1"/>
          </p:cNvSpPr>
          <p:nvPr/>
        </p:nvSpPr>
        <p:spPr bwMode="auto">
          <a:xfrm>
            <a:off x="1050925" y="574675"/>
            <a:ext cx="23225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/>
              <a:t>Useful relationships</a:t>
            </a:r>
          </a:p>
        </p:txBody>
      </p:sp>
      <p:sp>
        <p:nvSpPr>
          <p:cNvPr id="56327" name="Text Box 11"/>
          <p:cNvSpPr txBox="1">
            <a:spLocks noChangeArrowheads="1"/>
          </p:cNvSpPr>
          <p:nvPr/>
        </p:nvSpPr>
        <p:spPr bwMode="auto">
          <a:xfrm>
            <a:off x="3276600" y="3581400"/>
            <a:ext cx="1987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/>
              <a:t>for closed orbits</a:t>
            </a:r>
          </a:p>
        </p:txBody>
      </p:sp>
      <p:pic>
        <p:nvPicPr>
          <p:cNvPr id="57352" name="Picture 14" descr="FLlog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5638800"/>
            <a:ext cx="714375" cy="11255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9" name="Picture 2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901700"/>
            <a:ext cx="4587875" cy="324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30" name="Picture 3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4648200"/>
            <a:ext cx="3008313" cy="197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9"/>
          <p:cNvSpPr>
            <a:spLocks noChangeArrowheads="1"/>
          </p:cNvSpPr>
          <p:nvPr/>
        </p:nvSpPr>
        <p:spPr bwMode="auto">
          <a:xfrm>
            <a:off x="1066800" y="1981200"/>
            <a:ext cx="4267200" cy="2209800"/>
          </a:xfrm>
          <a:prstGeom prst="rect">
            <a:avLst/>
          </a:prstGeom>
          <a:solidFill>
            <a:srgbClr val="E4D1B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/>
          </a:p>
        </p:txBody>
      </p:sp>
      <p:sp>
        <p:nvSpPr>
          <p:cNvPr id="53251" name="Text Box 3"/>
          <p:cNvSpPr txBox="1">
            <a:spLocks noChangeArrowheads="1"/>
          </p:cNvSpPr>
          <p:nvPr/>
        </p:nvSpPr>
        <p:spPr bwMode="auto">
          <a:xfrm>
            <a:off x="303213" y="28575"/>
            <a:ext cx="8700819" cy="584776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Dynamical symmetry in the Kepler problem</a:t>
            </a:r>
          </a:p>
        </p:txBody>
      </p:sp>
      <p:sp>
        <p:nvSpPr>
          <p:cNvPr id="58372" name="Text Box 5"/>
          <p:cNvSpPr txBox="1">
            <a:spLocks noChangeArrowheads="1"/>
          </p:cNvSpPr>
          <p:nvPr/>
        </p:nvSpPr>
        <p:spPr bwMode="auto">
          <a:xfrm>
            <a:off x="1143000" y="762000"/>
            <a:ext cx="5772150" cy="108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lnSpc>
                <a:spcPct val="120000"/>
              </a:lnSpc>
              <a:buFont typeface="Wingdings" charset="0"/>
              <a:buChar char="§"/>
            </a:pPr>
            <a:r>
              <a:rPr lang="en-US" sz="1800" dirty="0"/>
              <a:t> </a:t>
            </a:r>
            <a:r>
              <a:rPr lang="en-US" sz="1800" dirty="0" smtClean="0"/>
              <a:t>a </a:t>
            </a:r>
            <a:r>
              <a:rPr lang="en-US" sz="1800" dirty="0"/>
              <a:t>and </a:t>
            </a:r>
            <a:r>
              <a:rPr lang="en-US" sz="1800" dirty="0" smtClean="0"/>
              <a:t>e </a:t>
            </a:r>
            <a:r>
              <a:rPr lang="en-US" sz="1800" dirty="0"/>
              <a:t>are constant (related to E and h)</a:t>
            </a:r>
          </a:p>
          <a:p>
            <a:pPr>
              <a:lnSpc>
                <a:spcPct val="120000"/>
              </a:lnSpc>
              <a:buFont typeface="Wingdings" charset="0"/>
              <a:buChar char="§"/>
            </a:pPr>
            <a:r>
              <a:rPr lang="en-US" sz="1800" dirty="0"/>
              <a:t> orbital plane is constant (related to direction of h)</a:t>
            </a:r>
          </a:p>
          <a:p>
            <a:pPr>
              <a:lnSpc>
                <a:spcPct val="120000"/>
              </a:lnSpc>
              <a:buFont typeface="Wingdings" charset="0"/>
              <a:buChar char="§"/>
            </a:pPr>
            <a:r>
              <a:rPr lang="en-US" sz="1800" dirty="0"/>
              <a:t> </a:t>
            </a:r>
            <a:r>
              <a:rPr lang="en-US" sz="1800" dirty="0">
                <a:latin typeface="Symbol" charset="0"/>
                <a:sym typeface="Symbol" charset="0"/>
              </a:rPr>
              <a:t></a:t>
            </a:r>
            <a:r>
              <a:rPr lang="en-US" sz="1800" dirty="0"/>
              <a:t> is constant -- a hidden, dynamical symmetry</a:t>
            </a:r>
          </a:p>
        </p:txBody>
      </p:sp>
      <p:sp>
        <p:nvSpPr>
          <p:cNvPr id="58373" name="Text Box 7"/>
          <p:cNvSpPr txBox="1">
            <a:spLocks noChangeArrowheads="1"/>
          </p:cNvSpPr>
          <p:nvPr/>
        </p:nvSpPr>
        <p:spPr bwMode="auto">
          <a:xfrm>
            <a:off x="2028825" y="2057400"/>
            <a:ext cx="21621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dirty="0" err="1"/>
              <a:t>Runge</a:t>
            </a:r>
            <a:r>
              <a:rPr lang="en-US" sz="1800" dirty="0"/>
              <a:t>-Lenz vector</a:t>
            </a:r>
          </a:p>
        </p:txBody>
      </p:sp>
      <p:sp>
        <p:nvSpPr>
          <p:cNvPr id="58374" name="Text Box 8"/>
          <p:cNvSpPr txBox="1">
            <a:spLocks noChangeArrowheads="1"/>
          </p:cNvSpPr>
          <p:nvPr/>
        </p:nvSpPr>
        <p:spPr bwMode="auto">
          <a:xfrm>
            <a:off x="1143000" y="4422775"/>
            <a:ext cx="6503988" cy="152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lnSpc>
                <a:spcPct val="130000"/>
              </a:lnSpc>
            </a:pPr>
            <a:r>
              <a:rPr lang="en-US" sz="1800" dirty="0"/>
              <a:t>Comments:</a:t>
            </a:r>
          </a:p>
          <a:p>
            <a:pPr>
              <a:lnSpc>
                <a:spcPct val="130000"/>
              </a:lnSpc>
              <a:buFont typeface="Wingdings" charset="0"/>
              <a:buChar char="§"/>
            </a:pPr>
            <a:r>
              <a:rPr lang="en-US" sz="1800" dirty="0"/>
              <a:t> responsible for the degeneracy of hydrogen energy levels</a:t>
            </a:r>
          </a:p>
          <a:p>
            <a:pPr>
              <a:lnSpc>
                <a:spcPct val="130000"/>
              </a:lnSpc>
              <a:buFont typeface="Wingdings" charset="0"/>
              <a:buChar char="§"/>
            </a:pPr>
            <a:r>
              <a:rPr lang="en-US" sz="1800" dirty="0"/>
              <a:t> added symmetry occurs only for 1/r and r</a:t>
            </a:r>
            <a:r>
              <a:rPr lang="en-US" sz="1800" baseline="30000" dirty="0"/>
              <a:t>2</a:t>
            </a:r>
            <a:r>
              <a:rPr lang="en-US" sz="1800" dirty="0"/>
              <a:t> potentials</a:t>
            </a:r>
          </a:p>
          <a:p>
            <a:pPr>
              <a:lnSpc>
                <a:spcPct val="130000"/>
              </a:lnSpc>
              <a:buFont typeface="Wingdings" charset="0"/>
              <a:buChar char="§"/>
            </a:pPr>
            <a:r>
              <a:rPr lang="en-US" sz="1800" dirty="0"/>
              <a:t> deviation from 1/r potential generically causes d</a:t>
            </a:r>
            <a:r>
              <a:rPr lang="en-US" sz="1800" dirty="0">
                <a:latin typeface="Symbol" charset="0"/>
                <a:sym typeface="Symbol" charset="0"/>
              </a:rPr>
              <a:t></a:t>
            </a:r>
            <a:r>
              <a:rPr lang="en-US" sz="1800" dirty="0"/>
              <a:t>/</a:t>
            </a:r>
            <a:r>
              <a:rPr lang="en-US" sz="1800" dirty="0" err="1"/>
              <a:t>dt</a:t>
            </a:r>
            <a:endParaRPr lang="en-US" sz="1800" dirty="0"/>
          </a:p>
        </p:txBody>
      </p:sp>
      <p:pic>
        <p:nvPicPr>
          <p:cNvPr id="59399" name="Picture 10" descr="FLlog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5638800"/>
            <a:ext cx="714375" cy="11255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6" name="Picture 1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514600"/>
            <a:ext cx="3581400" cy="1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4" grpId="0" animBg="1"/>
      <p:bldP spid="58373" grpId="0"/>
      <p:bldP spid="5837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Text Box 3"/>
          <p:cNvSpPr txBox="1">
            <a:spLocks noChangeArrowheads="1"/>
          </p:cNvSpPr>
          <p:nvPr/>
        </p:nvSpPr>
        <p:spPr bwMode="auto">
          <a:xfrm>
            <a:off x="1981200" y="104775"/>
            <a:ext cx="5125522" cy="584776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Outline of the 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Lectures*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3012" name="Text Box 4"/>
          <p:cNvSpPr txBox="1">
            <a:spLocks noChangeArrowheads="1"/>
          </p:cNvSpPr>
          <p:nvPr/>
        </p:nvSpPr>
        <p:spPr bwMode="auto">
          <a:xfrm>
            <a:off x="533400" y="1066800"/>
            <a:ext cx="7289800" cy="47323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en-US" sz="2800" dirty="0"/>
              <a:t>Part 1: Newtonian Gravity</a:t>
            </a:r>
          </a:p>
          <a:p>
            <a:pPr marL="800100" lvl="1" indent="-342900">
              <a:lnSpc>
                <a:spcPct val="120000"/>
              </a:lnSpc>
              <a:buClr>
                <a:srgbClr val="FF0000"/>
              </a:buClr>
              <a:buSzPct val="130000"/>
              <a:buFont typeface="Wingdings" charset="2"/>
              <a:buChar char="§"/>
              <a:defRPr/>
            </a:pPr>
            <a:r>
              <a:rPr lang="en-US" sz="2800" dirty="0">
                <a:solidFill>
                  <a:schemeClr val="accent2"/>
                </a:solidFill>
              </a:rPr>
              <a:t>Foundations</a:t>
            </a:r>
          </a:p>
          <a:p>
            <a:pPr lvl="1">
              <a:lnSpc>
                <a:spcPct val="120000"/>
              </a:lnSpc>
              <a:buClr>
                <a:srgbClr val="FF0000"/>
              </a:buClr>
              <a:buSzPct val="130000"/>
              <a:buFont typeface="Wingdings" charset="0"/>
              <a:buChar char="§"/>
              <a:defRPr/>
            </a:pPr>
            <a:r>
              <a:rPr lang="en-US" sz="2800" dirty="0">
                <a:solidFill>
                  <a:schemeClr val="accent2"/>
                </a:solidFill>
              </a:rPr>
              <a:t>  Equations of hydrodynamics</a:t>
            </a:r>
          </a:p>
          <a:p>
            <a:pPr lvl="1">
              <a:lnSpc>
                <a:spcPct val="120000"/>
              </a:lnSpc>
              <a:buClr>
                <a:srgbClr val="FF0000"/>
              </a:buClr>
              <a:buSzPct val="130000"/>
              <a:buFont typeface="Wingdings" charset="0"/>
              <a:buChar char="§"/>
              <a:defRPr/>
            </a:pPr>
            <a:r>
              <a:rPr lang="en-US" sz="2800" dirty="0">
                <a:solidFill>
                  <a:schemeClr val="accent2"/>
                </a:solidFill>
              </a:rPr>
              <a:t>  Spherical and nearly spherical bodies</a:t>
            </a:r>
          </a:p>
          <a:p>
            <a:pPr lvl="1">
              <a:lnSpc>
                <a:spcPct val="120000"/>
              </a:lnSpc>
              <a:buClr>
                <a:srgbClr val="FF0000"/>
              </a:buClr>
              <a:buSzPct val="130000"/>
              <a:buFont typeface="Wingdings" charset="0"/>
              <a:buChar char="§"/>
              <a:defRPr/>
            </a:pPr>
            <a:r>
              <a:rPr lang="en-US" sz="2800" dirty="0">
                <a:solidFill>
                  <a:schemeClr val="accent2"/>
                </a:solidFill>
              </a:rPr>
              <a:t>  Motion of extended fluid bodies</a:t>
            </a:r>
            <a:endParaRPr lang="en-US" sz="2800" dirty="0"/>
          </a:p>
          <a:p>
            <a:pPr>
              <a:lnSpc>
                <a:spcPct val="120000"/>
              </a:lnSpc>
              <a:defRPr/>
            </a:pPr>
            <a:r>
              <a:rPr lang="en-US" sz="2800" dirty="0"/>
              <a:t>Part 2: Newtonian Celestial Mechanics</a:t>
            </a:r>
          </a:p>
          <a:p>
            <a:pPr lvl="1">
              <a:lnSpc>
                <a:spcPct val="120000"/>
              </a:lnSpc>
              <a:buClr>
                <a:srgbClr val="FF0000"/>
              </a:buClr>
              <a:buSzPct val="130000"/>
              <a:buFont typeface="Wingdings" charset="0"/>
              <a:buChar char="§"/>
              <a:defRPr/>
            </a:pPr>
            <a:r>
              <a:rPr lang="en-US" sz="2800" dirty="0">
                <a:solidFill>
                  <a:schemeClr val="accent2"/>
                </a:solidFill>
              </a:rPr>
              <a:t>  Two-body </a:t>
            </a:r>
            <a:r>
              <a:rPr lang="en-US" sz="2800" dirty="0" err="1">
                <a:solidFill>
                  <a:schemeClr val="accent2"/>
                </a:solidFill>
              </a:rPr>
              <a:t>Kepler</a:t>
            </a:r>
            <a:r>
              <a:rPr lang="en-US" sz="2800" dirty="0">
                <a:solidFill>
                  <a:schemeClr val="accent2"/>
                </a:solidFill>
              </a:rPr>
              <a:t> problem</a:t>
            </a:r>
          </a:p>
          <a:p>
            <a:pPr lvl="1">
              <a:lnSpc>
                <a:spcPct val="120000"/>
              </a:lnSpc>
              <a:buClr>
                <a:srgbClr val="FF0000"/>
              </a:buClr>
              <a:buSzPct val="130000"/>
              <a:buFont typeface="Wingdings" charset="0"/>
              <a:buChar char="§"/>
              <a:defRPr/>
            </a:pPr>
            <a:r>
              <a:rPr lang="en-US" sz="2800" dirty="0">
                <a:solidFill>
                  <a:schemeClr val="accent2"/>
                </a:solidFill>
              </a:rPr>
              <a:t>  Perturbed </a:t>
            </a:r>
            <a:r>
              <a:rPr lang="en-US" sz="2800" dirty="0" err="1">
                <a:solidFill>
                  <a:schemeClr val="accent2"/>
                </a:solidFill>
              </a:rPr>
              <a:t>Kepler</a:t>
            </a:r>
            <a:r>
              <a:rPr lang="en-US" sz="2800" dirty="0">
                <a:solidFill>
                  <a:schemeClr val="accent2"/>
                </a:solidFill>
              </a:rPr>
              <a:t> problem</a:t>
            </a:r>
          </a:p>
          <a:p>
            <a:pPr>
              <a:lnSpc>
                <a:spcPct val="120000"/>
              </a:lnSpc>
              <a:defRPr/>
            </a:pPr>
            <a:endParaRPr lang="en-US" sz="2800" dirty="0"/>
          </a:p>
        </p:txBody>
      </p:sp>
      <p:sp>
        <p:nvSpPr>
          <p:cNvPr id="16388" name="Text Box 5"/>
          <p:cNvSpPr txBox="1">
            <a:spLocks noChangeArrowheads="1"/>
          </p:cNvSpPr>
          <p:nvPr/>
        </p:nvSpPr>
        <p:spPr bwMode="auto">
          <a:xfrm>
            <a:off x="1981200" y="6019800"/>
            <a:ext cx="5983529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2000" dirty="0">
                <a:solidFill>
                  <a:srgbClr val="FF0000"/>
                </a:solidFill>
              </a:rPr>
              <a:t>*</a:t>
            </a:r>
            <a:r>
              <a:rPr lang="en-US" sz="1400" dirty="0"/>
              <a:t>Based on </a:t>
            </a:r>
            <a:r>
              <a:rPr lang="en-US" sz="1400" i="1" dirty="0"/>
              <a:t>Gravity: Newtonian, post-</a:t>
            </a:r>
            <a:r>
              <a:rPr lang="en-US" sz="1400" i="1" dirty="0" smtClean="0"/>
              <a:t>Newtonian, </a:t>
            </a:r>
            <a:r>
              <a:rPr lang="en-US" sz="1400" i="1" dirty="0"/>
              <a:t>General Relativistic,  </a:t>
            </a:r>
          </a:p>
          <a:p>
            <a:r>
              <a:rPr lang="en-US" sz="1400" dirty="0"/>
              <a:t>   by Eric Poisson and Clifford Will (Cambridge U Press, 2014)</a:t>
            </a:r>
          </a:p>
        </p:txBody>
      </p:sp>
      <p:pic>
        <p:nvPicPr>
          <p:cNvPr id="18437" name="Picture 1" descr="FLlog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5638800"/>
            <a:ext cx="714375" cy="11255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92528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AutoShape 10"/>
          <p:cNvSpPr>
            <a:spLocks noChangeArrowheads="1"/>
          </p:cNvSpPr>
          <p:nvPr/>
        </p:nvSpPr>
        <p:spPr bwMode="auto">
          <a:xfrm>
            <a:off x="5721350" y="2336800"/>
            <a:ext cx="2971800" cy="99060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6346 w 21600"/>
              <a:gd name="T13" fmla="*/ 6346 h 21600"/>
              <a:gd name="T14" fmla="*/ 15254 w 21600"/>
              <a:gd name="T15" fmla="*/ 1525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9092" y="21600"/>
                </a:lnTo>
                <a:lnTo>
                  <a:pt x="12508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0419" name="AutoShape 5"/>
          <p:cNvSpPr>
            <a:spLocks noChangeArrowheads="1"/>
          </p:cNvSpPr>
          <p:nvPr/>
        </p:nvSpPr>
        <p:spPr bwMode="auto">
          <a:xfrm rot="1936133">
            <a:off x="5368925" y="1133475"/>
            <a:ext cx="1789113" cy="3733800"/>
          </a:xfrm>
          <a:prstGeom prst="parallelogram">
            <a:avLst>
              <a:gd name="adj" fmla="val 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1800"/>
          </a:p>
        </p:txBody>
      </p:sp>
      <p:sp>
        <p:nvSpPr>
          <p:cNvPr id="60420" name="Oval 4"/>
          <p:cNvSpPr>
            <a:spLocks noChangeArrowheads="1"/>
          </p:cNvSpPr>
          <p:nvPr/>
        </p:nvSpPr>
        <p:spPr bwMode="auto">
          <a:xfrm rot="3454638">
            <a:off x="5607050" y="1841500"/>
            <a:ext cx="838200" cy="2438400"/>
          </a:xfrm>
          <a:prstGeom prst="ellipse">
            <a:avLst/>
          </a:prstGeom>
          <a:solidFill>
            <a:schemeClr val="accent1"/>
          </a:solidFill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60421" name="Line 13"/>
          <p:cNvSpPr>
            <a:spLocks noChangeShapeType="1"/>
          </p:cNvSpPr>
          <p:nvPr/>
        </p:nvSpPr>
        <p:spPr bwMode="auto">
          <a:xfrm>
            <a:off x="7473950" y="2794000"/>
            <a:ext cx="609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22" name="AutoShape 8"/>
          <p:cNvSpPr>
            <a:spLocks noChangeArrowheads="1"/>
          </p:cNvSpPr>
          <p:nvPr/>
        </p:nvSpPr>
        <p:spPr bwMode="auto">
          <a:xfrm flipV="1">
            <a:off x="3816350" y="2336800"/>
            <a:ext cx="3352800" cy="99060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6728 w 21600"/>
              <a:gd name="T13" fmla="*/ 6728 h 21600"/>
              <a:gd name="T14" fmla="*/ 14872 w 21600"/>
              <a:gd name="T15" fmla="*/ 1487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9856" y="21600"/>
                </a:lnTo>
                <a:lnTo>
                  <a:pt x="11744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0423" name="Line 12"/>
          <p:cNvSpPr>
            <a:spLocks noChangeShapeType="1"/>
          </p:cNvSpPr>
          <p:nvPr/>
        </p:nvSpPr>
        <p:spPr bwMode="auto">
          <a:xfrm flipH="1">
            <a:off x="5492750" y="2794000"/>
            <a:ext cx="838200" cy="533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24" name="Line 14"/>
          <p:cNvSpPr>
            <a:spLocks noChangeShapeType="1"/>
          </p:cNvSpPr>
          <p:nvPr/>
        </p:nvSpPr>
        <p:spPr bwMode="auto">
          <a:xfrm flipH="1" flipV="1">
            <a:off x="6330950" y="1346200"/>
            <a:ext cx="0" cy="1447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25" name="Arc 16"/>
          <p:cNvSpPr>
            <a:spLocks/>
          </p:cNvSpPr>
          <p:nvPr/>
        </p:nvSpPr>
        <p:spPr bwMode="auto">
          <a:xfrm flipV="1">
            <a:off x="5934075" y="2717800"/>
            <a:ext cx="630238" cy="381000"/>
          </a:xfrm>
          <a:custGeom>
            <a:avLst/>
            <a:gdLst>
              <a:gd name="T0" fmla="*/ 0 w 28132"/>
              <a:gd name="T1" fmla="*/ 2147483647 h 21600"/>
              <a:gd name="T2" fmla="*/ 2147483647 w 28132"/>
              <a:gd name="T3" fmla="*/ 2147483647 h 21600"/>
              <a:gd name="T4" fmla="*/ 2147483647 w 28132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8132" h="21600" fill="none" extrusionOk="0">
                <a:moveTo>
                  <a:pt x="-1" y="4395"/>
                </a:moveTo>
                <a:cubicBezTo>
                  <a:pt x="3756" y="1543"/>
                  <a:pt x="8342" y="-1"/>
                  <a:pt x="13059" y="-1"/>
                </a:cubicBezTo>
                <a:cubicBezTo>
                  <a:pt x="18690" y="-1"/>
                  <a:pt x="24098" y="2199"/>
                  <a:pt x="28132" y="6128"/>
                </a:cubicBezTo>
              </a:path>
              <a:path w="28132" h="21600" stroke="0" extrusionOk="0">
                <a:moveTo>
                  <a:pt x="-1" y="4395"/>
                </a:moveTo>
                <a:cubicBezTo>
                  <a:pt x="3756" y="1543"/>
                  <a:pt x="8342" y="-1"/>
                  <a:pt x="13059" y="-1"/>
                </a:cubicBezTo>
                <a:cubicBezTo>
                  <a:pt x="18690" y="-1"/>
                  <a:pt x="24098" y="2199"/>
                  <a:pt x="28132" y="6128"/>
                </a:cubicBezTo>
                <a:lnTo>
                  <a:pt x="13059" y="21600"/>
                </a:lnTo>
                <a:lnTo>
                  <a:pt x="-1" y="4395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26" name="Arc 18"/>
          <p:cNvSpPr>
            <a:spLocks/>
          </p:cNvSpPr>
          <p:nvPr/>
        </p:nvSpPr>
        <p:spPr bwMode="auto">
          <a:xfrm rot="17822574" flipV="1">
            <a:off x="6358731" y="2461419"/>
            <a:ext cx="630238" cy="381000"/>
          </a:xfrm>
          <a:custGeom>
            <a:avLst/>
            <a:gdLst>
              <a:gd name="T0" fmla="*/ 0 w 28132"/>
              <a:gd name="T1" fmla="*/ 2147483647 h 21600"/>
              <a:gd name="T2" fmla="*/ 2147483647 w 28132"/>
              <a:gd name="T3" fmla="*/ 2147483647 h 21600"/>
              <a:gd name="T4" fmla="*/ 2147483647 w 28132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8132" h="21600" fill="none" extrusionOk="0">
                <a:moveTo>
                  <a:pt x="-1" y="4395"/>
                </a:moveTo>
                <a:cubicBezTo>
                  <a:pt x="3756" y="1543"/>
                  <a:pt x="8342" y="-1"/>
                  <a:pt x="13059" y="-1"/>
                </a:cubicBezTo>
                <a:cubicBezTo>
                  <a:pt x="18690" y="-1"/>
                  <a:pt x="24098" y="2199"/>
                  <a:pt x="28132" y="6128"/>
                </a:cubicBezTo>
              </a:path>
              <a:path w="28132" h="21600" stroke="0" extrusionOk="0">
                <a:moveTo>
                  <a:pt x="-1" y="4395"/>
                </a:moveTo>
                <a:cubicBezTo>
                  <a:pt x="3756" y="1543"/>
                  <a:pt x="8342" y="-1"/>
                  <a:pt x="13059" y="-1"/>
                </a:cubicBezTo>
                <a:cubicBezTo>
                  <a:pt x="18690" y="-1"/>
                  <a:pt x="24098" y="2199"/>
                  <a:pt x="28132" y="6128"/>
                </a:cubicBezTo>
                <a:lnTo>
                  <a:pt x="13059" y="21600"/>
                </a:lnTo>
                <a:lnTo>
                  <a:pt x="-1" y="4395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27" name="Line 19"/>
          <p:cNvSpPr>
            <a:spLocks noChangeShapeType="1"/>
          </p:cNvSpPr>
          <p:nvPr/>
        </p:nvSpPr>
        <p:spPr bwMode="auto">
          <a:xfrm flipV="1">
            <a:off x="6330950" y="2336800"/>
            <a:ext cx="6858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28" name="Arc 20"/>
          <p:cNvSpPr>
            <a:spLocks/>
          </p:cNvSpPr>
          <p:nvPr/>
        </p:nvSpPr>
        <p:spPr bwMode="auto">
          <a:xfrm rot="14998250" flipV="1">
            <a:off x="6914356" y="2896394"/>
            <a:ext cx="357188" cy="762000"/>
          </a:xfrm>
          <a:custGeom>
            <a:avLst/>
            <a:gdLst>
              <a:gd name="T0" fmla="*/ 0 w 10062"/>
              <a:gd name="T1" fmla="*/ 2147483647 h 21600"/>
              <a:gd name="T2" fmla="*/ 2147483647 w 10062"/>
              <a:gd name="T3" fmla="*/ 2147483647 h 21600"/>
              <a:gd name="T4" fmla="*/ 2147483647 w 10062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62" h="21600" fill="none" extrusionOk="0">
                <a:moveTo>
                  <a:pt x="-1" y="300"/>
                </a:moveTo>
                <a:cubicBezTo>
                  <a:pt x="1186" y="100"/>
                  <a:pt x="2387" y="-1"/>
                  <a:pt x="3590" y="-1"/>
                </a:cubicBezTo>
                <a:cubicBezTo>
                  <a:pt x="5785" y="-1"/>
                  <a:pt x="7967" y="334"/>
                  <a:pt x="10062" y="992"/>
                </a:cubicBezTo>
              </a:path>
              <a:path w="10062" h="21600" stroke="0" extrusionOk="0">
                <a:moveTo>
                  <a:pt x="-1" y="300"/>
                </a:moveTo>
                <a:cubicBezTo>
                  <a:pt x="1186" y="100"/>
                  <a:pt x="2387" y="-1"/>
                  <a:pt x="3590" y="-1"/>
                </a:cubicBezTo>
                <a:cubicBezTo>
                  <a:pt x="5785" y="-1"/>
                  <a:pt x="7967" y="334"/>
                  <a:pt x="10062" y="992"/>
                </a:cubicBezTo>
                <a:lnTo>
                  <a:pt x="3590" y="21600"/>
                </a:lnTo>
                <a:lnTo>
                  <a:pt x="-1" y="30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rot="10800000" vert="eaVert" wrap="none" anchor="ctr"/>
          <a:lstStyle/>
          <a:p>
            <a:endParaRPr lang="en-US"/>
          </a:p>
        </p:txBody>
      </p:sp>
      <p:sp>
        <p:nvSpPr>
          <p:cNvPr id="60429" name="Text Box 22"/>
          <p:cNvSpPr txBox="1">
            <a:spLocks noChangeArrowheads="1"/>
          </p:cNvSpPr>
          <p:nvPr/>
        </p:nvSpPr>
        <p:spPr bwMode="auto">
          <a:xfrm>
            <a:off x="5264150" y="3022600"/>
            <a:ext cx="3190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/>
              <a:t>x</a:t>
            </a:r>
          </a:p>
        </p:txBody>
      </p:sp>
      <p:sp>
        <p:nvSpPr>
          <p:cNvPr id="60430" name="Text Box 23"/>
          <p:cNvSpPr txBox="1">
            <a:spLocks noChangeArrowheads="1"/>
          </p:cNvSpPr>
          <p:nvPr/>
        </p:nvSpPr>
        <p:spPr bwMode="auto">
          <a:xfrm>
            <a:off x="7931150" y="2413000"/>
            <a:ext cx="3032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/>
              <a:t>y</a:t>
            </a:r>
          </a:p>
        </p:txBody>
      </p:sp>
      <p:sp>
        <p:nvSpPr>
          <p:cNvPr id="60431" name="Text Box 24"/>
          <p:cNvSpPr txBox="1">
            <a:spLocks noChangeArrowheads="1"/>
          </p:cNvSpPr>
          <p:nvPr/>
        </p:nvSpPr>
        <p:spPr bwMode="auto">
          <a:xfrm>
            <a:off x="6330950" y="1193800"/>
            <a:ext cx="3063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/>
              <a:t>z</a:t>
            </a:r>
          </a:p>
        </p:txBody>
      </p:sp>
      <p:sp>
        <p:nvSpPr>
          <p:cNvPr id="60432" name="Text Box 25"/>
          <p:cNvSpPr txBox="1">
            <a:spLocks noChangeArrowheads="1"/>
          </p:cNvSpPr>
          <p:nvPr/>
        </p:nvSpPr>
        <p:spPr bwMode="auto">
          <a:xfrm rot="1948835">
            <a:off x="6788150" y="1117600"/>
            <a:ext cx="12636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600"/>
              <a:t>Orbit plane</a:t>
            </a:r>
          </a:p>
        </p:txBody>
      </p:sp>
      <p:sp>
        <p:nvSpPr>
          <p:cNvPr id="60433" name="Text Box 26"/>
          <p:cNvSpPr txBox="1">
            <a:spLocks noChangeArrowheads="1"/>
          </p:cNvSpPr>
          <p:nvPr/>
        </p:nvSpPr>
        <p:spPr bwMode="auto">
          <a:xfrm rot="-2298933">
            <a:off x="7321550" y="2717800"/>
            <a:ext cx="171608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600"/>
              <a:t>Reference plane</a:t>
            </a:r>
          </a:p>
        </p:txBody>
      </p:sp>
      <p:sp>
        <p:nvSpPr>
          <p:cNvPr id="60434" name="Text Box 28"/>
          <p:cNvSpPr txBox="1">
            <a:spLocks noChangeArrowheads="1"/>
          </p:cNvSpPr>
          <p:nvPr/>
        </p:nvSpPr>
        <p:spPr bwMode="auto">
          <a:xfrm>
            <a:off x="6351588" y="3036888"/>
            <a:ext cx="36036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>
                <a:latin typeface="Symbol" charset="0"/>
                <a:sym typeface="Symbol" charset="0"/>
              </a:rPr>
              <a:t></a:t>
            </a:r>
            <a:endParaRPr lang="en-US" sz="1800"/>
          </a:p>
        </p:txBody>
      </p:sp>
      <p:sp>
        <p:nvSpPr>
          <p:cNvPr id="60435" name="Text Box 29"/>
          <p:cNvSpPr txBox="1">
            <a:spLocks noChangeArrowheads="1"/>
          </p:cNvSpPr>
          <p:nvPr/>
        </p:nvSpPr>
        <p:spPr bwMode="auto">
          <a:xfrm>
            <a:off x="6599238" y="2468563"/>
            <a:ext cx="3587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2000">
                <a:latin typeface="Symbol" charset="0"/>
                <a:sym typeface="Symbol" charset="0"/>
              </a:rPr>
              <a:t></a:t>
            </a:r>
            <a:endParaRPr lang="en-US" sz="2000"/>
          </a:p>
        </p:txBody>
      </p:sp>
      <p:sp>
        <p:nvSpPr>
          <p:cNvPr id="60436" name="Text Box 30"/>
          <p:cNvSpPr txBox="1">
            <a:spLocks noChangeArrowheads="1"/>
          </p:cNvSpPr>
          <p:nvPr/>
        </p:nvSpPr>
        <p:spPr bwMode="auto">
          <a:xfrm>
            <a:off x="7397750" y="2854325"/>
            <a:ext cx="2555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2000"/>
              <a:t>i</a:t>
            </a:r>
          </a:p>
        </p:txBody>
      </p:sp>
      <p:sp>
        <p:nvSpPr>
          <p:cNvPr id="60437" name="Oval 31"/>
          <p:cNvSpPr>
            <a:spLocks noChangeArrowheads="1"/>
          </p:cNvSpPr>
          <p:nvPr/>
        </p:nvSpPr>
        <p:spPr bwMode="auto">
          <a:xfrm>
            <a:off x="6483350" y="23368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60438" name="Line 32"/>
          <p:cNvSpPr>
            <a:spLocks noChangeShapeType="1"/>
          </p:cNvSpPr>
          <p:nvPr/>
        </p:nvSpPr>
        <p:spPr bwMode="auto">
          <a:xfrm flipV="1">
            <a:off x="6330950" y="2413000"/>
            <a:ext cx="1524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39" name="Arc 33"/>
          <p:cNvSpPr>
            <a:spLocks/>
          </p:cNvSpPr>
          <p:nvPr/>
        </p:nvSpPr>
        <p:spPr bwMode="auto">
          <a:xfrm flipH="1">
            <a:off x="6483350" y="2413000"/>
            <a:ext cx="381000" cy="152400"/>
          </a:xfrm>
          <a:custGeom>
            <a:avLst/>
            <a:gdLst>
              <a:gd name="T0" fmla="*/ 0 w 20416"/>
              <a:gd name="T1" fmla="*/ 0 h 21600"/>
              <a:gd name="T2" fmla="*/ 2147483647 w 20416"/>
              <a:gd name="T3" fmla="*/ 2147483647 h 21600"/>
              <a:gd name="T4" fmla="*/ 0 w 20416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0416" h="21600" fill="none" extrusionOk="0">
                <a:moveTo>
                  <a:pt x="0" y="-1"/>
                </a:moveTo>
                <a:cubicBezTo>
                  <a:pt x="9211" y="-1"/>
                  <a:pt x="17409" y="5841"/>
                  <a:pt x="20416" y="14548"/>
                </a:cubicBezTo>
              </a:path>
              <a:path w="20416" h="21600" stroke="0" extrusionOk="0">
                <a:moveTo>
                  <a:pt x="0" y="-1"/>
                </a:moveTo>
                <a:cubicBezTo>
                  <a:pt x="9211" y="-1"/>
                  <a:pt x="17409" y="5841"/>
                  <a:pt x="20416" y="14548"/>
                </a:cubicBezTo>
                <a:lnTo>
                  <a:pt x="0" y="21600"/>
                </a:lnTo>
                <a:lnTo>
                  <a:pt x="0" y="-1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40" name="Text Box 36"/>
          <p:cNvSpPr txBox="1">
            <a:spLocks noChangeArrowheads="1"/>
          </p:cNvSpPr>
          <p:nvPr/>
        </p:nvSpPr>
        <p:spPr bwMode="auto">
          <a:xfrm>
            <a:off x="6559550" y="2032000"/>
            <a:ext cx="3000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/>
              <a:t>f</a:t>
            </a:r>
          </a:p>
        </p:txBody>
      </p:sp>
      <p:sp>
        <p:nvSpPr>
          <p:cNvPr id="60441" name="Line 38"/>
          <p:cNvSpPr>
            <a:spLocks noChangeShapeType="1"/>
          </p:cNvSpPr>
          <p:nvPr/>
        </p:nvSpPr>
        <p:spPr bwMode="auto">
          <a:xfrm flipV="1">
            <a:off x="6483350" y="1879600"/>
            <a:ext cx="228600" cy="533400"/>
          </a:xfrm>
          <a:prstGeom prst="line">
            <a:avLst/>
          </a:prstGeom>
          <a:noFill/>
          <a:ln w="28575">
            <a:solidFill>
              <a:srgbClr val="80008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42" name="Line 39"/>
          <p:cNvSpPr>
            <a:spLocks noChangeShapeType="1"/>
          </p:cNvSpPr>
          <p:nvPr/>
        </p:nvSpPr>
        <p:spPr bwMode="auto">
          <a:xfrm flipH="1">
            <a:off x="6102350" y="2336800"/>
            <a:ext cx="381000" cy="0"/>
          </a:xfrm>
          <a:prstGeom prst="line">
            <a:avLst/>
          </a:prstGeom>
          <a:noFill/>
          <a:ln w="28575">
            <a:solidFill>
              <a:srgbClr val="80008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43" name="Line 40"/>
          <p:cNvSpPr>
            <a:spLocks noChangeShapeType="1"/>
          </p:cNvSpPr>
          <p:nvPr/>
        </p:nvSpPr>
        <p:spPr bwMode="auto">
          <a:xfrm flipH="1" flipV="1">
            <a:off x="6254750" y="2032000"/>
            <a:ext cx="228600" cy="304800"/>
          </a:xfrm>
          <a:prstGeom prst="line">
            <a:avLst/>
          </a:prstGeom>
          <a:noFill/>
          <a:ln w="28575">
            <a:solidFill>
              <a:srgbClr val="80008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44" name="Text Box 41"/>
          <p:cNvSpPr txBox="1">
            <a:spLocks noChangeArrowheads="1"/>
          </p:cNvSpPr>
          <p:nvPr/>
        </p:nvSpPr>
        <p:spPr bwMode="auto">
          <a:xfrm>
            <a:off x="6015038" y="1817688"/>
            <a:ext cx="31591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/>
              <a:t>h</a:t>
            </a:r>
          </a:p>
        </p:txBody>
      </p:sp>
      <p:sp>
        <p:nvSpPr>
          <p:cNvPr id="60445" name="Text Box 42"/>
          <p:cNvSpPr txBox="1">
            <a:spLocks noChangeArrowheads="1"/>
          </p:cNvSpPr>
          <p:nvPr/>
        </p:nvSpPr>
        <p:spPr bwMode="auto">
          <a:xfrm>
            <a:off x="5873750" y="2198688"/>
            <a:ext cx="30956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>
                <a:latin typeface="Symbol" charset="0"/>
                <a:sym typeface="Symbol" charset="0"/>
              </a:rPr>
              <a:t>l</a:t>
            </a:r>
          </a:p>
        </p:txBody>
      </p:sp>
      <p:sp>
        <p:nvSpPr>
          <p:cNvPr id="60446" name="Text Box 43"/>
          <p:cNvSpPr txBox="1">
            <a:spLocks noChangeArrowheads="1"/>
          </p:cNvSpPr>
          <p:nvPr/>
        </p:nvSpPr>
        <p:spPr bwMode="auto">
          <a:xfrm>
            <a:off x="6559550" y="1574800"/>
            <a:ext cx="3032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ja-JP" sz="1800"/>
              <a:t>n</a:t>
            </a:r>
            <a:endParaRPr lang="en-US" sz="1800"/>
          </a:p>
        </p:txBody>
      </p:sp>
      <p:sp>
        <p:nvSpPr>
          <p:cNvPr id="55340" name="Text Box 44"/>
          <p:cNvSpPr txBox="1">
            <a:spLocks noChangeArrowheads="1"/>
          </p:cNvSpPr>
          <p:nvPr/>
        </p:nvSpPr>
        <p:spPr bwMode="auto">
          <a:xfrm>
            <a:off x="2222500" y="76200"/>
            <a:ext cx="4896893" cy="584776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Keplerian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orbit in space</a:t>
            </a:r>
          </a:p>
        </p:txBody>
      </p:sp>
      <p:sp>
        <p:nvSpPr>
          <p:cNvPr id="60448" name="Text Box 45"/>
          <p:cNvSpPr txBox="1">
            <a:spLocks noChangeArrowheads="1"/>
          </p:cNvSpPr>
          <p:nvPr/>
        </p:nvSpPr>
        <p:spPr bwMode="auto">
          <a:xfrm>
            <a:off x="822325" y="1066800"/>
            <a:ext cx="4764088" cy="372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lnSpc>
                <a:spcPct val="120000"/>
              </a:lnSpc>
              <a:buFont typeface="Wingdings" charset="0"/>
              <a:buChar char="§"/>
            </a:pPr>
            <a:r>
              <a:rPr lang="en-US" sz="1800" dirty="0"/>
              <a:t> </a:t>
            </a:r>
            <a:r>
              <a:rPr lang="en-US" sz="1800" dirty="0" err="1"/>
              <a:t>i</a:t>
            </a:r>
            <a:r>
              <a:rPr lang="en-US" sz="1800" dirty="0"/>
              <a:t> = inclination relative to reference plane:</a:t>
            </a:r>
            <a:br>
              <a:rPr lang="en-US" sz="1800" dirty="0"/>
            </a:br>
            <a:endParaRPr lang="en-US" sz="1800" dirty="0"/>
          </a:p>
          <a:p>
            <a:pPr>
              <a:lnSpc>
                <a:spcPct val="120000"/>
              </a:lnSpc>
              <a:buFont typeface="Wingdings" charset="0"/>
              <a:buChar char="§"/>
            </a:pPr>
            <a:r>
              <a:rPr lang="en-US" sz="1800" dirty="0"/>
              <a:t> </a:t>
            </a:r>
            <a:r>
              <a:rPr lang="en-US" sz="1800" dirty="0">
                <a:latin typeface="Symbol" charset="0"/>
                <a:sym typeface="Symbol" charset="0"/>
              </a:rPr>
              <a:t></a:t>
            </a:r>
            <a:r>
              <a:rPr lang="en-US" sz="1800" dirty="0"/>
              <a:t> = angle of ascending node</a:t>
            </a:r>
            <a:br>
              <a:rPr lang="en-US" sz="1800" dirty="0"/>
            </a:br>
            <a:r>
              <a:rPr lang="en-US" sz="1800" dirty="0"/>
              <a:t/>
            </a:r>
            <a:br>
              <a:rPr lang="en-US" sz="1800" dirty="0"/>
            </a:br>
            <a:endParaRPr lang="en-US" sz="1800" dirty="0"/>
          </a:p>
          <a:p>
            <a:pPr>
              <a:lnSpc>
                <a:spcPct val="120000"/>
              </a:lnSpc>
              <a:buFont typeface="Wingdings" charset="0"/>
              <a:buChar char="§"/>
            </a:pPr>
            <a:r>
              <a:rPr lang="en-US" sz="1800" dirty="0"/>
              <a:t> </a:t>
            </a:r>
            <a:r>
              <a:rPr lang="en-US" sz="1800" dirty="0">
                <a:latin typeface="Symbol" charset="0"/>
                <a:sym typeface="Symbol" charset="0"/>
              </a:rPr>
              <a:t></a:t>
            </a:r>
            <a:r>
              <a:rPr lang="en-US" sz="1800" dirty="0"/>
              <a:t> = angle of </a:t>
            </a:r>
            <a:r>
              <a:rPr lang="en-US" sz="1800" dirty="0" err="1"/>
              <a:t>pericenter</a:t>
            </a:r>
            <a:r>
              <a:rPr lang="en-US" sz="1800" dirty="0"/>
              <a:t/>
            </a:r>
            <a:br>
              <a:rPr lang="en-US" sz="1800" dirty="0"/>
            </a:br>
            <a:r>
              <a:rPr lang="en-US" sz="1800" dirty="0"/>
              <a:t/>
            </a:r>
            <a:br>
              <a:rPr lang="en-US" sz="1800" dirty="0"/>
            </a:br>
            <a:endParaRPr lang="en-US" sz="1800" dirty="0"/>
          </a:p>
          <a:p>
            <a:pPr>
              <a:lnSpc>
                <a:spcPct val="120000"/>
              </a:lnSpc>
              <a:buFont typeface="Wingdings" charset="0"/>
              <a:buChar char="§"/>
            </a:pPr>
            <a:r>
              <a:rPr lang="en-US" sz="1800" dirty="0"/>
              <a:t> e = |</a:t>
            </a:r>
            <a:r>
              <a:rPr lang="en-US" sz="1800" b="1" dirty="0"/>
              <a:t>A</a:t>
            </a:r>
            <a:r>
              <a:rPr lang="en-US" sz="1800" dirty="0"/>
              <a:t>|</a:t>
            </a:r>
          </a:p>
          <a:p>
            <a:pPr>
              <a:lnSpc>
                <a:spcPct val="120000"/>
              </a:lnSpc>
              <a:buFont typeface="Wingdings" charset="0"/>
              <a:buChar char="§"/>
            </a:pPr>
            <a:r>
              <a:rPr lang="en-US" sz="1800" dirty="0"/>
              <a:t> a = h^2/</a:t>
            </a:r>
            <a:r>
              <a:rPr lang="en-US" sz="1800" dirty="0" err="1"/>
              <a:t>Gm</a:t>
            </a:r>
            <a:r>
              <a:rPr lang="en-US" sz="1800" dirty="0"/>
              <a:t>(1-e</a:t>
            </a:r>
            <a:r>
              <a:rPr lang="en-US" sz="1800" baseline="30000" dirty="0"/>
              <a:t>2</a:t>
            </a:r>
            <a:r>
              <a:rPr lang="en-US" sz="1800" dirty="0"/>
              <a:t>)</a:t>
            </a:r>
            <a:endParaRPr lang="en-US" sz="1800" dirty="0">
              <a:latin typeface="Symbol" charset="0"/>
              <a:sym typeface="Symbol" charset="0"/>
            </a:endParaRPr>
          </a:p>
          <a:p>
            <a:pPr>
              <a:lnSpc>
                <a:spcPct val="120000"/>
              </a:lnSpc>
              <a:buFont typeface="Wingdings" charset="0"/>
              <a:buChar char="§"/>
            </a:pPr>
            <a:r>
              <a:rPr lang="en-US" sz="1800" dirty="0">
                <a:latin typeface="Symbol" charset="0"/>
                <a:sym typeface="Symbol" charset="0"/>
              </a:rPr>
              <a:t></a:t>
            </a:r>
            <a:r>
              <a:rPr lang="en-US" sz="1800" dirty="0"/>
              <a:t>T = time of </a:t>
            </a:r>
            <a:r>
              <a:rPr lang="en-US" sz="1800" dirty="0" err="1"/>
              <a:t>pericenter</a:t>
            </a:r>
            <a:r>
              <a:rPr lang="en-US" sz="1800" dirty="0"/>
              <a:t> passage</a:t>
            </a:r>
          </a:p>
        </p:txBody>
      </p:sp>
      <p:sp>
        <p:nvSpPr>
          <p:cNvPr id="60449" name="Text Box 56"/>
          <p:cNvSpPr txBox="1">
            <a:spLocks noChangeArrowheads="1"/>
          </p:cNvSpPr>
          <p:nvPr/>
        </p:nvSpPr>
        <p:spPr bwMode="auto">
          <a:xfrm>
            <a:off x="669925" y="700088"/>
            <a:ext cx="225922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dirty="0"/>
              <a:t>Six orbit </a:t>
            </a:r>
            <a:r>
              <a:rPr lang="en-US" sz="1800" dirty="0" smtClean="0"/>
              <a:t>elements:</a:t>
            </a:r>
            <a:endParaRPr lang="en-US" sz="1800" dirty="0"/>
          </a:p>
        </p:txBody>
      </p:sp>
      <p:sp>
        <p:nvSpPr>
          <p:cNvPr id="60450" name="Text Box 57"/>
          <p:cNvSpPr txBox="1">
            <a:spLocks noChangeArrowheads="1"/>
          </p:cNvSpPr>
          <p:nvPr/>
        </p:nvSpPr>
        <p:spPr bwMode="auto">
          <a:xfrm>
            <a:off x="898525" y="5756275"/>
            <a:ext cx="59769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/>
              <a:t>Comment:  equivalent to the initial conditions </a:t>
            </a:r>
            <a:r>
              <a:rPr lang="en-US" sz="1800" b="1"/>
              <a:t>x</a:t>
            </a:r>
            <a:r>
              <a:rPr lang="en-US" sz="1800" baseline="-25000"/>
              <a:t>0</a:t>
            </a:r>
            <a:r>
              <a:rPr lang="en-US" sz="1800"/>
              <a:t> and </a:t>
            </a:r>
            <a:r>
              <a:rPr lang="en-US" sz="1800" b="1"/>
              <a:t>v</a:t>
            </a:r>
            <a:r>
              <a:rPr lang="en-US" sz="1800" baseline="-25000"/>
              <a:t>0</a:t>
            </a:r>
            <a:endParaRPr lang="en-US" sz="1800"/>
          </a:p>
        </p:txBody>
      </p:sp>
      <p:pic>
        <p:nvPicPr>
          <p:cNvPr id="61475" name="Picture 42" descr="FLlog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5638800"/>
            <a:ext cx="714375" cy="11255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52" name="Picture 2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371600"/>
            <a:ext cx="1860550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53" name="Picture 3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057400"/>
            <a:ext cx="2032000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54" name="Picture 4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048000"/>
            <a:ext cx="1851025" cy="74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55" name="Picture 5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4876800"/>
            <a:ext cx="198120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9" name="Text Box 5"/>
          <p:cNvSpPr txBox="1">
            <a:spLocks noChangeArrowheads="1"/>
          </p:cNvSpPr>
          <p:nvPr/>
        </p:nvSpPr>
        <p:spPr bwMode="auto">
          <a:xfrm>
            <a:off x="152400" y="-50800"/>
            <a:ext cx="8793163" cy="107721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Osculating orbit elements and the perturbed Kepler problem</a:t>
            </a:r>
          </a:p>
        </p:txBody>
      </p:sp>
      <p:sp>
        <p:nvSpPr>
          <p:cNvPr id="57352" name="Text Box 8"/>
          <p:cNvSpPr txBox="1">
            <a:spLocks noChangeArrowheads="1"/>
          </p:cNvSpPr>
          <p:nvPr/>
        </p:nvSpPr>
        <p:spPr bwMode="auto">
          <a:xfrm>
            <a:off x="1127125" y="6257925"/>
            <a:ext cx="43576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/>
              <a:t>e, a, </a:t>
            </a:r>
            <a:r>
              <a:rPr lang="en-US" sz="1800">
                <a:latin typeface="Symbol" charset="0"/>
                <a:sym typeface="Symbol" charset="0"/>
              </a:rPr>
              <a:t></a:t>
            </a:r>
            <a:r>
              <a:rPr lang="en-US" sz="1800"/>
              <a:t>, </a:t>
            </a:r>
            <a:r>
              <a:rPr lang="en-US" sz="1800">
                <a:latin typeface="Symbol" charset="0"/>
                <a:sym typeface="Symbol" charset="0"/>
              </a:rPr>
              <a:t></a:t>
            </a:r>
            <a:r>
              <a:rPr lang="en-US" sz="1800"/>
              <a:t>, i, T may be functions of time</a:t>
            </a:r>
          </a:p>
        </p:txBody>
      </p:sp>
      <p:sp>
        <p:nvSpPr>
          <p:cNvPr id="62468" name="Text Box 10"/>
          <p:cNvSpPr txBox="1">
            <a:spLocks noChangeArrowheads="1"/>
          </p:cNvSpPr>
          <p:nvPr/>
        </p:nvSpPr>
        <p:spPr bwMode="auto">
          <a:xfrm>
            <a:off x="781050" y="2001838"/>
            <a:ext cx="10128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b="1" u="sng"/>
              <a:t>Define:</a:t>
            </a:r>
          </a:p>
        </p:txBody>
      </p:sp>
      <p:sp>
        <p:nvSpPr>
          <p:cNvPr id="57358" name="Arc 14"/>
          <p:cNvSpPr>
            <a:spLocks/>
          </p:cNvSpPr>
          <p:nvPr/>
        </p:nvSpPr>
        <p:spPr bwMode="auto">
          <a:xfrm rot="2123571" flipH="1">
            <a:off x="7772400" y="2552700"/>
            <a:ext cx="1143000" cy="1409700"/>
          </a:xfrm>
          <a:custGeom>
            <a:avLst/>
            <a:gdLst>
              <a:gd name="T0" fmla="*/ 2147483647 w 21600"/>
              <a:gd name="T1" fmla="*/ 0 h 19980"/>
              <a:gd name="T2" fmla="*/ 2147483647 w 21600"/>
              <a:gd name="T3" fmla="*/ 2147483647 h 19980"/>
              <a:gd name="T4" fmla="*/ 0 w 21600"/>
              <a:gd name="T5" fmla="*/ 2147483647 h 1998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19980" fill="none" extrusionOk="0">
                <a:moveTo>
                  <a:pt x="8206" y="-1"/>
                </a:moveTo>
                <a:cubicBezTo>
                  <a:pt x="16309" y="3327"/>
                  <a:pt x="21600" y="11220"/>
                  <a:pt x="21600" y="19980"/>
                </a:cubicBezTo>
              </a:path>
              <a:path w="21600" h="19980" stroke="0" extrusionOk="0">
                <a:moveTo>
                  <a:pt x="8206" y="-1"/>
                </a:moveTo>
                <a:cubicBezTo>
                  <a:pt x="16309" y="3327"/>
                  <a:pt x="21600" y="11220"/>
                  <a:pt x="21600" y="19980"/>
                </a:cubicBezTo>
                <a:lnTo>
                  <a:pt x="0" y="19980"/>
                </a:lnTo>
                <a:lnTo>
                  <a:pt x="8206" y="-1"/>
                </a:lnTo>
                <a:close/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470" name="Text Box 15"/>
          <p:cNvSpPr txBox="1">
            <a:spLocks noChangeArrowheads="1"/>
          </p:cNvSpPr>
          <p:nvPr/>
        </p:nvSpPr>
        <p:spPr bwMode="auto">
          <a:xfrm>
            <a:off x="7775575" y="3733800"/>
            <a:ext cx="12922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600"/>
              <a:t>actual orbit</a:t>
            </a:r>
          </a:p>
        </p:txBody>
      </p:sp>
      <p:sp>
        <p:nvSpPr>
          <p:cNvPr id="57360" name="Text Box 16"/>
          <p:cNvSpPr txBox="1">
            <a:spLocks noChangeArrowheads="1"/>
          </p:cNvSpPr>
          <p:nvPr/>
        </p:nvSpPr>
        <p:spPr bwMode="auto">
          <a:xfrm>
            <a:off x="5562600" y="2514600"/>
            <a:ext cx="18494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/>
              <a:t>osculating orbit</a:t>
            </a:r>
          </a:p>
        </p:txBody>
      </p:sp>
      <p:sp>
        <p:nvSpPr>
          <p:cNvPr id="62472" name="Line 17"/>
          <p:cNvSpPr>
            <a:spLocks noChangeShapeType="1"/>
          </p:cNvSpPr>
          <p:nvPr/>
        </p:nvSpPr>
        <p:spPr bwMode="auto">
          <a:xfrm flipH="1" flipV="1">
            <a:off x="8077200" y="3276600"/>
            <a:ext cx="304800" cy="457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362" name="Line 18"/>
          <p:cNvSpPr>
            <a:spLocks noChangeShapeType="1"/>
          </p:cNvSpPr>
          <p:nvPr/>
        </p:nvSpPr>
        <p:spPr bwMode="auto">
          <a:xfrm>
            <a:off x="6781800" y="2895600"/>
            <a:ext cx="838200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363" name="Text Box 19"/>
          <p:cNvSpPr txBox="1">
            <a:spLocks noChangeArrowheads="1"/>
          </p:cNvSpPr>
          <p:nvPr/>
        </p:nvSpPr>
        <p:spPr bwMode="auto">
          <a:xfrm>
            <a:off x="7543800" y="1447800"/>
            <a:ext cx="762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/>
              <a:t>Same</a:t>
            </a:r>
            <a:br>
              <a:rPr lang="en-US" sz="1800"/>
            </a:br>
            <a:r>
              <a:rPr lang="en-US" sz="1800" b="1"/>
              <a:t>x</a:t>
            </a:r>
            <a:r>
              <a:rPr lang="en-US" sz="1800"/>
              <a:t> &amp; </a:t>
            </a:r>
            <a:r>
              <a:rPr lang="en-US" sz="1800" b="1"/>
              <a:t>v</a:t>
            </a:r>
            <a:endParaRPr lang="en-US" sz="1800"/>
          </a:p>
        </p:txBody>
      </p:sp>
      <p:sp>
        <p:nvSpPr>
          <p:cNvPr id="57364" name="Line 20"/>
          <p:cNvSpPr>
            <a:spLocks noChangeShapeType="1"/>
          </p:cNvSpPr>
          <p:nvPr/>
        </p:nvSpPr>
        <p:spPr bwMode="auto">
          <a:xfrm>
            <a:off x="7924800" y="2133600"/>
            <a:ext cx="304800" cy="685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365" name="Arc 21"/>
          <p:cNvSpPr>
            <a:spLocks/>
          </p:cNvSpPr>
          <p:nvPr/>
        </p:nvSpPr>
        <p:spPr bwMode="auto">
          <a:xfrm rot="4980529">
            <a:off x="7429500" y="3238500"/>
            <a:ext cx="228600" cy="914400"/>
          </a:xfrm>
          <a:custGeom>
            <a:avLst/>
            <a:gdLst>
              <a:gd name="T0" fmla="*/ 2147483647 w 21600"/>
              <a:gd name="T1" fmla="*/ 0 h 19980"/>
              <a:gd name="T2" fmla="*/ 2147483647 w 21600"/>
              <a:gd name="T3" fmla="*/ 2147483647 h 19980"/>
              <a:gd name="T4" fmla="*/ 0 w 21600"/>
              <a:gd name="T5" fmla="*/ 2147483647 h 1998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19980" fill="none" extrusionOk="0">
                <a:moveTo>
                  <a:pt x="8206" y="-1"/>
                </a:moveTo>
                <a:cubicBezTo>
                  <a:pt x="16309" y="3327"/>
                  <a:pt x="21600" y="11220"/>
                  <a:pt x="21600" y="19980"/>
                </a:cubicBezTo>
              </a:path>
              <a:path w="21600" h="19980" stroke="0" extrusionOk="0">
                <a:moveTo>
                  <a:pt x="8206" y="-1"/>
                </a:moveTo>
                <a:cubicBezTo>
                  <a:pt x="16309" y="3327"/>
                  <a:pt x="21600" y="11220"/>
                  <a:pt x="21600" y="19980"/>
                </a:cubicBezTo>
                <a:lnTo>
                  <a:pt x="0" y="19980"/>
                </a:lnTo>
                <a:lnTo>
                  <a:pt x="8206" y="-1"/>
                </a:lnTo>
                <a:close/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477" name="Freeform 26"/>
          <p:cNvSpPr>
            <a:spLocks/>
          </p:cNvSpPr>
          <p:nvPr/>
        </p:nvSpPr>
        <p:spPr bwMode="auto">
          <a:xfrm rot="-363293">
            <a:off x="6705600" y="2895600"/>
            <a:ext cx="1981200" cy="863600"/>
          </a:xfrm>
          <a:custGeom>
            <a:avLst/>
            <a:gdLst>
              <a:gd name="T0" fmla="*/ 2147483647 w 1152"/>
              <a:gd name="T1" fmla="*/ 2147483647 h 464"/>
              <a:gd name="T2" fmla="*/ 2147483647 w 1152"/>
              <a:gd name="T3" fmla="*/ 2147483647 h 464"/>
              <a:gd name="T4" fmla="*/ 2147483647 w 1152"/>
              <a:gd name="T5" fmla="*/ 2147483647 h 464"/>
              <a:gd name="T6" fmla="*/ 2147483647 w 1152"/>
              <a:gd name="T7" fmla="*/ 2147483647 h 464"/>
              <a:gd name="T8" fmla="*/ 2147483647 w 1152"/>
              <a:gd name="T9" fmla="*/ 2147483647 h 464"/>
              <a:gd name="T10" fmla="*/ 2147483647 w 1152"/>
              <a:gd name="T11" fmla="*/ 2147483647 h 464"/>
              <a:gd name="T12" fmla="*/ 2147483647 w 1152"/>
              <a:gd name="T13" fmla="*/ 2147483647 h 464"/>
              <a:gd name="T14" fmla="*/ 0 w 1152"/>
              <a:gd name="T15" fmla="*/ 2147483647 h 46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152" h="464">
                <a:moveTo>
                  <a:pt x="1152" y="16"/>
                </a:moveTo>
                <a:cubicBezTo>
                  <a:pt x="1084" y="8"/>
                  <a:pt x="1016" y="0"/>
                  <a:pt x="960" y="16"/>
                </a:cubicBezTo>
                <a:cubicBezTo>
                  <a:pt x="904" y="32"/>
                  <a:pt x="856" y="64"/>
                  <a:pt x="816" y="112"/>
                </a:cubicBezTo>
                <a:cubicBezTo>
                  <a:pt x="776" y="160"/>
                  <a:pt x="768" y="248"/>
                  <a:pt x="720" y="304"/>
                </a:cubicBezTo>
                <a:cubicBezTo>
                  <a:pt x="672" y="360"/>
                  <a:pt x="600" y="432"/>
                  <a:pt x="528" y="448"/>
                </a:cubicBezTo>
                <a:cubicBezTo>
                  <a:pt x="456" y="464"/>
                  <a:pt x="368" y="432"/>
                  <a:pt x="288" y="400"/>
                </a:cubicBezTo>
                <a:cubicBezTo>
                  <a:pt x="208" y="368"/>
                  <a:pt x="96" y="280"/>
                  <a:pt x="48" y="256"/>
                </a:cubicBezTo>
                <a:cubicBezTo>
                  <a:pt x="0" y="232"/>
                  <a:pt x="0" y="244"/>
                  <a:pt x="0" y="256"/>
                </a:cubicBezTo>
              </a:path>
            </a:pathLst>
          </a:custGeom>
          <a:noFill/>
          <a:ln w="28575" cmpd="sng">
            <a:solidFill>
              <a:srgbClr val="8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373" name="Text Box 29"/>
          <p:cNvSpPr txBox="1">
            <a:spLocks noChangeArrowheads="1"/>
          </p:cNvSpPr>
          <p:nvPr/>
        </p:nvSpPr>
        <p:spPr bwMode="auto">
          <a:xfrm>
            <a:off x="7162800" y="4572000"/>
            <a:ext cx="178276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/>
              <a:t>new osculating </a:t>
            </a:r>
          </a:p>
          <a:p>
            <a:r>
              <a:rPr lang="en-US" sz="1800"/>
              <a:t>orbit</a:t>
            </a:r>
          </a:p>
        </p:txBody>
      </p:sp>
      <p:sp>
        <p:nvSpPr>
          <p:cNvPr id="57374" name="Line 30"/>
          <p:cNvSpPr>
            <a:spLocks noChangeShapeType="1"/>
          </p:cNvSpPr>
          <p:nvPr/>
        </p:nvSpPr>
        <p:spPr bwMode="auto">
          <a:xfrm flipH="1" flipV="1">
            <a:off x="7467600" y="3886200"/>
            <a:ext cx="304800" cy="685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63504" name="Picture 21" descr="FLlog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5638800"/>
            <a:ext cx="714375" cy="11255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81" name="Picture 1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5851" y="1130400"/>
            <a:ext cx="3509962" cy="874712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482" name="Picture 2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125" y="2312826"/>
            <a:ext cx="5680075" cy="3713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52" grpId="0"/>
      <p:bldP spid="57358" grpId="0" animBg="1"/>
      <p:bldP spid="57360" grpId="0"/>
      <p:bldP spid="57362" grpId="0" animBg="1"/>
      <p:bldP spid="57363" grpId="0"/>
      <p:bldP spid="57364" grpId="0" animBg="1"/>
      <p:bldP spid="57365" grpId="0" animBg="1"/>
      <p:bldP spid="57373" grpId="0"/>
      <p:bldP spid="5737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ext Box 3"/>
          <p:cNvSpPr txBox="1">
            <a:spLocks noChangeArrowheads="1"/>
          </p:cNvSpPr>
          <p:nvPr/>
        </p:nvSpPr>
        <p:spPr bwMode="auto">
          <a:xfrm>
            <a:off x="914400" y="3073400"/>
            <a:ext cx="14366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/>
              <a:t>Decompose:</a:t>
            </a:r>
          </a:p>
        </p:txBody>
      </p:sp>
      <p:sp>
        <p:nvSpPr>
          <p:cNvPr id="64515" name="Text Box 13"/>
          <p:cNvSpPr txBox="1">
            <a:spLocks noChangeArrowheads="1"/>
          </p:cNvSpPr>
          <p:nvPr/>
        </p:nvSpPr>
        <p:spPr bwMode="auto">
          <a:xfrm>
            <a:off x="822325" y="4894263"/>
            <a:ext cx="113506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dirty="0"/>
              <a:t>Example:</a:t>
            </a:r>
          </a:p>
        </p:txBody>
      </p:sp>
      <p:sp>
        <p:nvSpPr>
          <p:cNvPr id="59406" name="Line 14"/>
          <p:cNvSpPr>
            <a:spLocks noChangeShapeType="1"/>
          </p:cNvSpPr>
          <p:nvPr/>
        </p:nvSpPr>
        <p:spPr bwMode="auto">
          <a:xfrm flipV="1">
            <a:off x="1143000" y="6096000"/>
            <a:ext cx="533400" cy="4572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409" name="Line 17"/>
          <p:cNvSpPr>
            <a:spLocks noChangeShapeType="1"/>
          </p:cNvSpPr>
          <p:nvPr/>
        </p:nvSpPr>
        <p:spPr bwMode="auto">
          <a:xfrm flipV="1">
            <a:off x="6400800" y="6096000"/>
            <a:ext cx="533400" cy="4572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65542" name="Picture 19" descr="FLlog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5638800"/>
            <a:ext cx="714375" cy="11255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 Box 5"/>
          <p:cNvSpPr txBox="1">
            <a:spLocks noChangeArrowheads="1"/>
          </p:cNvSpPr>
          <p:nvPr/>
        </p:nvSpPr>
        <p:spPr bwMode="auto">
          <a:xfrm>
            <a:off x="1824038" y="25976"/>
            <a:ext cx="5278608" cy="584776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erturbed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Kepler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problem</a:t>
            </a:r>
          </a:p>
        </p:txBody>
      </p:sp>
      <p:pic>
        <p:nvPicPr>
          <p:cNvPr id="64520" name="Picture 19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088" y="827088"/>
            <a:ext cx="3509962" cy="874712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521" name="Picture 1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701800"/>
            <a:ext cx="5867400" cy="128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22" name="Picture 2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2997200"/>
            <a:ext cx="2743200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23" name="Picture 3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3530600"/>
            <a:ext cx="4343400" cy="114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24" name="Picture 4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2738" y="4819650"/>
            <a:ext cx="1033462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25" name="Picture 5" descr="latex-image-1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5257800"/>
            <a:ext cx="6172200" cy="138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9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9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15" grpId="0"/>
      <p:bldP spid="59406" grpId="0" animBg="1"/>
      <p:bldP spid="5940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3" name="Text Box 8"/>
          <p:cNvSpPr txBox="1">
            <a:spLocks noChangeArrowheads="1"/>
          </p:cNvSpPr>
          <p:nvPr/>
        </p:nvSpPr>
        <p:spPr bwMode="auto">
          <a:xfrm>
            <a:off x="746125" y="776288"/>
            <a:ext cx="34607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ja-JP" altLang="en-US" sz="1800">
                <a:latin typeface="Arial" charset="0"/>
              </a:rPr>
              <a:t>“</a:t>
            </a:r>
            <a:r>
              <a:rPr lang="en-US" altLang="ja-JP" sz="1800"/>
              <a:t>Lagrange planetary equations</a:t>
            </a:r>
            <a:r>
              <a:rPr lang="ja-JP" altLang="en-US" sz="1800">
                <a:latin typeface="Arial" charset="0"/>
              </a:rPr>
              <a:t>”</a:t>
            </a:r>
            <a:endParaRPr lang="en-US" sz="1800"/>
          </a:p>
        </p:txBody>
      </p:sp>
      <p:sp>
        <p:nvSpPr>
          <p:cNvPr id="66564" name="Text Box 9"/>
          <p:cNvSpPr txBox="1">
            <a:spLocks noChangeArrowheads="1"/>
          </p:cNvSpPr>
          <p:nvPr/>
        </p:nvSpPr>
        <p:spPr bwMode="auto">
          <a:xfrm>
            <a:off x="898525" y="4689475"/>
            <a:ext cx="35845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/>
              <a:t>An alternative pericenter angle:</a:t>
            </a:r>
          </a:p>
        </p:txBody>
      </p:sp>
      <p:pic>
        <p:nvPicPr>
          <p:cNvPr id="67589" name="Picture 11" descr="FLlog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5638800"/>
            <a:ext cx="714375" cy="11255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6" name="Picture 1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143000"/>
            <a:ext cx="7543800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7" name="Picture 2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5181600"/>
            <a:ext cx="5105400" cy="111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1836738" y="25976"/>
            <a:ext cx="5278608" cy="584776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erturbed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Kepler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problem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Text Box 3"/>
          <p:cNvSpPr txBox="1">
            <a:spLocks noChangeArrowheads="1"/>
          </p:cNvSpPr>
          <p:nvPr/>
        </p:nvSpPr>
        <p:spPr bwMode="auto">
          <a:xfrm>
            <a:off x="1981200" y="104775"/>
            <a:ext cx="5125522" cy="584776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Outline of the 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Lectures*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3012" name="Text Box 4"/>
          <p:cNvSpPr txBox="1">
            <a:spLocks noChangeArrowheads="1"/>
          </p:cNvSpPr>
          <p:nvPr/>
        </p:nvSpPr>
        <p:spPr bwMode="auto">
          <a:xfrm>
            <a:off x="533400" y="1066800"/>
            <a:ext cx="8681959" cy="4731552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en-US" sz="2800" dirty="0"/>
              <a:t>Part </a:t>
            </a:r>
            <a:r>
              <a:rPr lang="en-US" sz="2800" dirty="0" smtClean="0"/>
              <a:t>3: General Relativity</a:t>
            </a:r>
            <a:endParaRPr lang="en-US" sz="2800" dirty="0"/>
          </a:p>
          <a:p>
            <a:pPr marL="800100" lvl="1" indent="-342900">
              <a:lnSpc>
                <a:spcPct val="120000"/>
              </a:lnSpc>
              <a:buClr>
                <a:srgbClr val="FF0000"/>
              </a:buClr>
              <a:buSzPct val="130000"/>
              <a:buFont typeface="Wingdings" charset="2"/>
              <a:buChar char="§"/>
              <a:defRPr/>
            </a:pPr>
            <a:r>
              <a:rPr lang="en-US" sz="2800" dirty="0" smtClean="0">
                <a:solidFill>
                  <a:schemeClr val="accent2"/>
                </a:solidFill>
              </a:rPr>
              <a:t>Einstein equivalence principle</a:t>
            </a:r>
            <a:endParaRPr lang="en-US" sz="2800" dirty="0">
              <a:solidFill>
                <a:schemeClr val="accent2"/>
              </a:solidFill>
            </a:endParaRPr>
          </a:p>
          <a:p>
            <a:pPr lvl="1">
              <a:lnSpc>
                <a:spcPct val="120000"/>
              </a:lnSpc>
              <a:buClr>
                <a:srgbClr val="FF0000"/>
              </a:buClr>
              <a:buSzPct val="130000"/>
              <a:buFont typeface="Wingdings" charset="0"/>
              <a:buChar char="§"/>
              <a:defRPr/>
            </a:pPr>
            <a:r>
              <a:rPr lang="en-US" sz="2800" dirty="0">
                <a:solidFill>
                  <a:schemeClr val="accent2"/>
                </a:solidFill>
              </a:rPr>
              <a:t>  </a:t>
            </a:r>
            <a:r>
              <a:rPr lang="en-US" sz="2800" dirty="0" smtClean="0">
                <a:solidFill>
                  <a:schemeClr val="accent2"/>
                </a:solidFill>
              </a:rPr>
              <a:t>GR field equations</a:t>
            </a:r>
            <a:endParaRPr lang="en-US" sz="2800" dirty="0">
              <a:solidFill>
                <a:schemeClr val="accent2"/>
              </a:solidFill>
            </a:endParaRPr>
          </a:p>
          <a:p>
            <a:pPr>
              <a:lnSpc>
                <a:spcPct val="120000"/>
              </a:lnSpc>
              <a:defRPr/>
            </a:pPr>
            <a:r>
              <a:rPr lang="en-US" sz="2800" dirty="0" smtClean="0"/>
              <a:t>Part </a:t>
            </a:r>
            <a:r>
              <a:rPr lang="en-US" sz="2800" dirty="0"/>
              <a:t>4</a:t>
            </a:r>
            <a:r>
              <a:rPr lang="en-US" sz="2800" dirty="0" smtClean="0"/>
              <a:t>: Post-Newtonian &amp; post-</a:t>
            </a:r>
            <a:r>
              <a:rPr lang="en-US" sz="2800" dirty="0" err="1" smtClean="0"/>
              <a:t>Minkowskian</a:t>
            </a:r>
            <a:r>
              <a:rPr lang="en-US" sz="2800" dirty="0" smtClean="0"/>
              <a:t> theory</a:t>
            </a:r>
            <a:endParaRPr lang="en-US" sz="2800" dirty="0"/>
          </a:p>
          <a:p>
            <a:pPr lvl="1">
              <a:lnSpc>
                <a:spcPct val="120000"/>
              </a:lnSpc>
              <a:buClr>
                <a:srgbClr val="FF0000"/>
              </a:buClr>
              <a:buSzPct val="130000"/>
              <a:buFont typeface="Wingdings" charset="0"/>
              <a:buChar char="§"/>
              <a:defRPr/>
            </a:pPr>
            <a:r>
              <a:rPr lang="en-US" sz="2800" dirty="0">
                <a:solidFill>
                  <a:schemeClr val="accent2"/>
                </a:solidFill>
              </a:rPr>
              <a:t>  </a:t>
            </a:r>
            <a:r>
              <a:rPr lang="en-US" sz="2800" dirty="0" smtClean="0">
                <a:solidFill>
                  <a:schemeClr val="accent2"/>
                </a:solidFill>
              </a:rPr>
              <a:t>Formulation</a:t>
            </a:r>
            <a:endParaRPr lang="en-US" sz="2800" dirty="0">
              <a:solidFill>
                <a:schemeClr val="accent2"/>
              </a:solidFill>
            </a:endParaRPr>
          </a:p>
          <a:p>
            <a:pPr lvl="1">
              <a:lnSpc>
                <a:spcPct val="120000"/>
              </a:lnSpc>
              <a:buClr>
                <a:srgbClr val="FF0000"/>
              </a:buClr>
              <a:buSzPct val="130000"/>
              <a:buFont typeface="Wingdings" charset="0"/>
              <a:buChar char="§"/>
              <a:defRPr/>
            </a:pPr>
            <a:r>
              <a:rPr lang="en-US" sz="2800" dirty="0">
                <a:solidFill>
                  <a:schemeClr val="accent2"/>
                </a:solidFill>
              </a:rPr>
              <a:t>  </a:t>
            </a:r>
            <a:r>
              <a:rPr lang="en-US" sz="2800" dirty="0" smtClean="0">
                <a:solidFill>
                  <a:schemeClr val="accent2"/>
                </a:solidFill>
              </a:rPr>
              <a:t>Near-zone physics</a:t>
            </a:r>
          </a:p>
          <a:p>
            <a:pPr lvl="1">
              <a:lnSpc>
                <a:spcPct val="120000"/>
              </a:lnSpc>
              <a:buClr>
                <a:srgbClr val="FF0000"/>
              </a:buClr>
              <a:buSzPct val="130000"/>
              <a:buFont typeface="Wingdings" charset="0"/>
              <a:buChar char="§"/>
              <a:defRPr/>
            </a:pPr>
            <a:r>
              <a:rPr lang="en-US" sz="2800" dirty="0">
                <a:solidFill>
                  <a:schemeClr val="accent2"/>
                </a:solidFill>
              </a:rPr>
              <a:t>  </a:t>
            </a:r>
            <a:r>
              <a:rPr lang="en-US" sz="2800" dirty="0" smtClean="0">
                <a:solidFill>
                  <a:schemeClr val="accent2"/>
                </a:solidFill>
              </a:rPr>
              <a:t>Wave-zone physics</a:t>
            </a:r>
          </a:p>
          <a:p>
            <a:pPr lvl="1">
              <a:lnSpc>
                <a:spcPct val="120000"/>
              </a:lnSpc>
              <a:buClr>
                <a:srgbClr val="FF0000"/>
              </a:buClr>
              <a:buSzPct val="130000"/>
              <a:buFont typeface="Wingdings" charset="0"/>
              <a:buChar char="§"/>
              <a:defRPr/>
            </a:pP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smtClean="0">
                <a:solidFill>
                  <a:schemeClr val="accent2"/>
                </a:solidFill>
              </a:rPr>
              <a:t> Radiation reaction</a:t>
            </a:r>
            <a:endParaRPr lang="en-US" sz="2800" dirty="0">
              <a:solidFill>
                <a:schemeClr val="accent2"/>
              </a:solidFill>
            </a:endParaRPr>
          </a:p>
          <a:p>
            <a:pPr>
              <a:lnSpc>
                <a:spcPct val="120000"/>
              </a:lnSpc>
              <a:defRPr/>
            </a:pPr>
            <a:endParaRPr lang="en-US" sz="2800" dirty="0"/>
          </a:p>
        </p:txBody>
      </p:sp>
      <p:sp>
        <p:nvSpPr>
          <p:cNvPr id="16388" name="Text Box 5"/>
          <p:cNvSpPr txBox="1">
            <a:spLocks noChangeArrowheads="1"/>
          </p:cNvSpPr>
          <p:nvPr/>
        </p:nvSpPr>
        <p:spPr bwMode="auto">
          <a:xfrm>
            <a:off x="1981200" y="6019800"/>
            <a:ext cx="5983529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2000" dirty="0">
                <a:solidFill>
                  <a:srgbClr val="FF0000"/>
                </a:solidFill>
              </a:rPr>
              <a:t>*</a:t>
            </a:r>
            <a:r>
              <a:rPr lang="en-US" sz="1400" dirty="0"/>
              <a:t>Based on </a:t>
            </a:r>
            <a:r>
              <a:rPr lang="en-US" sz="1400" i="1" dirty="0"/>
              <a:t>Gravity: Newtonian, post-</a:t>
            </a:r>
            <a:r>
              <a:rPr lang="en-US" sz="1400" i="1" dirty="0" smtClean="0"/>
              <a:t>Newtonian, </a:t>
            </a:r>
            <a:r>
              <a:rPr lang="en-US" sz="1400" i="1" dirty="0"/>
              <a:t>General Relativistic,  </a:t>
            </a:r>
          </a:p>
          <a:p>
            <a:r>
              <a:rPr lang="en-US" sz="1400" dirty="0"/>
              <a:t>   by Eric Poisson and Clifford Will (Cambridge U Press, 2014)</a:t>
            </a:r>
          </a:p>
        </p:txBody>
      </p:sp>
      <p:pic>
        <p:nvPicPr>
          <p:cNvPr id="18437" name="Picture 1" descr="FLlog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5638800"/>
            <a:ext cx="714375" cy="11255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20137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ext Box 3"/>
          <p:cNvSpPr txBox="1">
            <a:spLocks noChangeArrowheads="1"/>
          </p:cNvSpPr>
          <p:nvPr/>
        </p:nvSpPr>
        <p:spPr bwMode="auto">
          <a:xfrm>
            <a:off x="1066800" y="1000125"/>
            <a:ext cx="7121525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lnSpc>
                <a:spcPct val="140000"/>
              </a:lnSpc>
            </a:pPr>
            <a:r>
              <a:rPr lang="en-US" sz="1800" dirty="0"/>
              <a:t>Comments:</a:t>
            </a:r>
          </a:p>
          <a:p>
            <a:pPr>
              <a:lnSpc>
                <a:spcPct val="140000"/>
              </a:lnSpc>
              <a:buFont typeface="Wingdings" charset="0"/>
              <a:buChar char="§"/>
            </a:pPr>
            <a:r>
              <a:rPr lang="en-US" sz="1800" dirty="0"/>
              <a:t> these six </a:t>
            </a:r>
            <a:r>
              <a:rPr lang="en-US" sz="1800" dirty="0" smtClean="0"/>
              <a:t>1</a:t>
            </a:r>
            <a:r>
              <a:rPr lang="en-US" sz="1800" baseline="30000" dirty="0" smtClean="0"/>
              <a:t>st</a:t>
            </a:r>
            <a:r>
              <a:rPr lang="en-US" sz="1800" dirty="0" smtClean="0"/>
              <a:t>-order </a:t>
            </a:r>
            <a:r>
              <a:rPr lang="en-US" sz="1800" dirty="0"/>
              <a:t>ODEs are exactly equivalent to the original </a:t>
            </a:r>
            <a:br>
              <a:rPr lang="en-US" sz="1800" dirty="0"/>
            </a:br>
            <a:r>
              <a:rPr lang="en-US" sz="1800" dirty="0"/>
              <a:t>	three </a:t>
            </a:r>
            <a:r>
              <a:rPr lang="en-US" sz="1800" dirty="0" smtClean="0"/>
              <a:t>2</a:t>
            </a:r>
            <a:r>
              <a:rPr lang="en-US" sz="1800" baseline="30000" dirty="0" smtClean="0"/>
              <a:t>nd</a:t>
            </a:r>
            <a:r>
              <a:rPr lang="en-US" sz="1800" dirty="0" smtClean="0"/>
              <a:t>-order </a:t>
            </a:r>
            <a:r>
              <a:rPr lang="en-US" sz="1800" dirty="0"/>
              <a:t>ODEs </a:t>
            </a:r>
          </a:p>
          <a:p>
            <a:pPr>
              <a:lnSpc>
                <a:spcPct val="140000"/>
              </a:lnSpc>
              <a:buFont typeface="Wingdings" charset="0"/>
              <a:buChar char="§"/>
            </a:pPr>
            <a:r>
              <a:rPr lang="en-US" sz="1800" dirty="0"/>
              <a:t> if </a:t>
            </a:r>
            <a:r>
              <a:rPr lang="en-US" sz="1800" b="1" dirty="0"/>
              <a:t>f</a:t>
            </a:r>
            <a:r>
              <a:rPr lang="en-US" sz="1800" dirty="0"/>
              <a:t> = 0, the orbit elements are constants</a:t>
            </a:r>
          </a:p>
          <a:p>
            <a:pPr>
              <a:lnSpc>
                <a:spcPct val="140000"/>
              </a:lnSpc>
              <a:buFont typeface="Wingdings" charset="0"/>
              <a:buChar char="§"/>
            </a:pPr>
            <a:r>
              <a:rPr lang="en-US" sz="1800" dirty="0"/>
              <a:t> if </a:t>
            </a:r>
            <a:r>
              <a:rPr lang="en-US" sz="1800" b="1" dirty="0"/>
              <a:t>f</a:t>
            </a:r>
            <a:r>
              <a:rPr lang="en-US" sz="1800" dirty="0"/>
              <a:t> &lt;&lt; </a:t>
            </a:r>
            <a:r>
              <a:rPr lang="en-US" sz="1800" dirty="0" err="1"/>
              <a:t>Gm</a:t>
            </a:r>
            <a:r>
              <a:rPr lang="en-US" sz="1800" dirty="0"/>
              <a:t>/r</a:t>
            </a:r>
            <a:r>
              <a:rPr lang="en-US" sz="1800" baseline="30000" dirty="0"/>
              <a:t>2</a:t>
            </a:r>
            <a:r>
              <a:rPr lang="en-US" sz="1800" dirty="0"/>
              <a:t>, use perturbation theory</a:t>
            </a:r>
          </a:p>
          <a:p>
            <a:pPr>
              <a:lnSpc>
                <a:spcPct val="140000"/>
              </a:lnSpc>
              <a:buFont typeface="Wingdings" charset="0"/>
              <a:buChar char="§"/>
            </a:pPr>
            <a:r>
              <a:rPr lang="en-US" sz="1800" dirty="0"/>
              <a:t> yields both periodic and secular changes in orbit elements</a:t>
            </a:r>
          </a:p>
          <a:p>
            <a:pPr>
              <a:lnSpc>
                <a:spcPct val="140000"/>
              </a:lnSpc>
              <a:buFont typeface="Wingdings" charset="0"/>
              <a:buChar char="§"/>
            </a:pPr>
            <a:r>
              <a:rPr lang="en-US" sz="1800" dirty="0"/>
              <a:t> can convert from d/</a:t>
            </a:r>
            <a:r>
              <a:rPr lang="en-US" sz="1800" dirty="0" err="1"/>
              <a:t>dt</a:t>
            </a:r>
            <a:r>
              <a:rPr lang="en-US" sz="1800" dirty="0"/>
              <a:t> to d/</a:t>
            </a:r>
            <a:r>
              <a:rPr lang="en-US" sz="1800" dirty="0" err="1"/>
              <a:t>df</a:t>
            </a:r>
            <a:r>
              <a:rPr lang="en-US" sz="1800" dirty="0"/>
              <a:t> using </a:t>
            </a:r>
          </a:p>
        </p:txBody>
      </p:sp>
      <p:sp>
        <p:nvSpPr>
          <p:cNvPr id="61446" name="AutoShape 6"/>
          <p:cNvSpPr>
            <a:spLocks noChangeArrowheads="1"/>
          </p:cNvSpPr>
          <p:nvPr/>
        </p:nvSpPr>
        <p:spPr bwMode="auto">
          <a:xfrm>
            <a:off x="5029200" y="5000625"/>
            <a:ext cx="3048000" cy="1295400"/>
          </a:xfrm>
          <a:prstGeom prst="wedgeEllipseCallout">
            <a:avLst>
              <a:gd name="adj1" fmla="val -55051"/>
              <a:gd name="adj2" fmla="val -88847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sz="1800">
                <a:solidFill>
                  <a:schemeClr val="bg1"/>
                </a:solidFill>
              </a:rPr>
              <a:t>Drop if working to</a:t>
            </a:r>
            <a:br>
              <a:rPr lang="en-US" sz="1800">
                <a:solidFill>
                  <a:schemeClr val="bg1"/>
                </a:solidFill>
              </a:rPr>
            </a:br>
            <a:r>
              <a:rPr lang="en-US" sz="1800">
                <a:solidFill>
                  <a:schemeClr val="bg1"/>
                </a:solidFill>
              </a:rPr>
              <a:t>1st order</a:t>
            </a:r>
          </a:p>
        </p:txBody>
      </p:sp>
      <p:pic>
        <p:nvPicPr>
          <p:cNvPr id="69638" name="Picture 9" descr="FLlog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5638800"/>
            <a:ext cx="714375" cy="11255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4" name="Picture 1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3933825"/>
            <a:ext cx="354965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836738" y="25976"/>
            <a:ext cx="5278608" cy="584776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erturbed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Kepler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problem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4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Oval 7"/>
          <p:cNvSpPr>
            <a:spLocks noChangeArrowheads="1"/>
          </p:cNvSpPr>
          <p:nvPr/>
        </p:nvSpPr>
        <p:spPr bwMode="auto">
          <a:xfrm rot="-1077691">
            <a:off x="6019800" y="3581400"/>
            <a:ext cx="2590800" cy="1066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z="1800"/>
          </a:p>
        </p:txBody>
      </p:sp>
      <p:sp>
        <p:nvSpPr>
          <p:cNvPr id="71683" name="Text Box 3"/>
          <p:cNvSpPr txBox="1">
            <a:spLocks noChangeArrowheads="1"/>
          </p:cNvSpPr>
          <p:nvPr/>
        </p:nvSpPr>
        <p:spPr bwMode="auto">
          <a:xfrm>
            <a:off x="717550" y="581025"/>
            <a:ext cx="70389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400" dirty="0" smtClean="0">
                <a:solidFill>
                  <a:srgbClr val="FF0000"/>
                </a:solidFill>
                <a:effectLst>
                  <a:outerShdw blurRad="69850" dist="76200" dir="2700000" algn="tl" rotWithShape="0">
                    <a:prstClr val="black"/>
                  </a:outerShdw>
                </a:effectLst>
              </a:rPr>
              <a:t>Worked example: perturbations by a third body</a:t>
            </a:r>
          </a:p>
        </p:txBody>
      </p:sp>
      <p:sp>
        <p:nvSpPr>
          <p:cNvPr id="70660" name="Text Box 9"/>
          <p:cNvSpPr txBox="1">
            <a:spLocks noChangeArrowheads="1"/>
          </p:cNvSpPr>
          <p:nvPr/>
        </p:nvSpPr>
        <p:spPr bwMode="auto">
          <a:xfrm>
            <a:off x="7315200" y="3810000"/>
            <a:ext cx="6826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/>
              <a:t>r=r</a:t>
            </a:r>
            <a:r>
              <a:rPr lang="en-US" sz="1800" baseline="-25000"/>
              <a:t>12</a:t>
            </a:r>
            <a:endParaRPr lang="en-US" sz="1800"/>
          </a:p>
        </p:txBody>
      </p:sp>
      <p:sp>
        <p:nvSpPr>
          <p:cNvPr id="70661" name="Text Box 10"/>
          <p:cNvSpPr txBox="1">
            <a:spLocks noChangeArrowheads="1"/>
          </p:cNvSpPr>
          <p:nvPr/>
        </p:nvSpPr>
        <p:spPr bwMode="auto">
          <a:xfrm>
            <a:off x="8328025" y="4114800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/>
              <a:t>1</a:t>
            </a:r>
          </a:p>
        </p:txBody>
      </p:sp>
      <p:sp>
        <p:nvSpPr>
          <p:cNvPr id="70662" name="Rectangle 11"/>
          <p:cNvSpPr>
            <a:spLocks noChangeArrowheads="1"/>
          </p:cNvSpPr>
          <p:nvPr/>
        </p:nvSpPr>
        <p:spPr bwMode="auto">
          <a:xfrm>
            <a:off x="6610350" y="3976688"/>
            <a:ext cx="3238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/>
              <a:t>2</a:t>
            </a:r>
          </a:p>
        </p:txBody>
      </p:sp>
      <p:sp>
        <p:nvSpPr>
          <p:cNvPr id="70663" name="Rectangle 12"/>
          <p:cNvSpPr>
            <a:spLocks noChangeArrowheads="1"/>
          </p:cNvSpPr>
          <p:nvPr/>
        </p:nvSpPr>
        <p:spPr bwMode="auto">
          <a:xfrm>
            <a:off x="8058150" y="700088"/>
            <a:ext cx="3238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/>
              <a:t>3</a:t>
            </a:r>
          </a:p>
        </p:txBody>
      </p:sp>
      <p:sp>
        <p:nvSpPr>
          <p:cNvPr id="70664" name="Oval 13"/>
          <p:cNvSpPr>
            <a:spLocks noChangeArrowheads="1"/>
          </p:cNvSpPr>
          <p:nvPr/>
        </p:nvSpPr>
        <p:spPr bwMode="auto">
          <a:xfrm>
            <a:off x="7924800" y="8382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70665" name="Oval 14"/>
          <p:cNvSpPr>
            <a:spLocks noChangeArrowheads="1"/>
          </p:cNvSpPr>
          <p:nvPr/>
        </p:nvSpPr>
        <p:spPr bwMode="auto">
          <a:xfrm>
            <a:off x="6934200" y="41148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70666" name="Oval 15"/>
          <p:cNvSpPr>
            <a:spLocks noChangeArrowheads="1"/>
          </p:cNvSpPr>
          <p:nvPr/>
        </p:nvSpPr>
        <p:spPr bwMode="auto">
          <a:xfrm>
            <a:off x="8229600" y="41148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70667" name="Text Box 16"/>
          <p:cNvSpPr txBox="1">
            <a:spLocks noChangeArrowheads="1"/>
          </p:cNvSpPr>
          <p:nvPr/>
        </p:nvSpPr>
        <p:spPr bwMode="auto">
          <a:xfrm>
            <a:off x="8153400" y="2098675"/>
            <a:ext cx="4556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/>
              <a:t>r</a:t>
            </a:r>
            <a:r>
              <a:rPr lang="en-US" sz="1800" baseline="-25000"/>
              <a:t>13</a:t>
            </a:r>
            <a:endParaRPr lang="en-US" sz="1800"/>
          </a:p>
        </p:txBody>
      </p:sp>
      <p:sp>
        <p:nvSpPr>
          <p:cNvPr id="70668" name="Text Box 17"/>
          <p:cNvSpPr txBox="1">
            <a:spLocks noChangeArrowheads="1"/>
          </p:cNvSpPr>
          <p:nvPr/>
        </p:nvSpPr>
        <p:spPr bwMode="auto">
          <a:xfrm>
            <a:off x="7011988" y="2209800"/>
            <a:ext cx="4794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/>
              <a:t>r</a:t>
            </a:r>
            <a:r>
              <a:rPr lang="en-US" sz="1800" baseline="-25000"/>
              <a:t>23</a:t>
            </a:r>
            <a:endParaRPr lang="en-US" sz="1800"/>
          </a:p>
        </p:txBody>
      </p:sp>
      <p:sp>
        <p:nvSpPr>
          <p:cNvPr id="70669" name="Text Box 23"/>
          <p:cNvSpPr txBox="1">
            <a:spLocks noChangeArrowheads="1"/>
          </p:cNvSpPr>
          <p:nvPr/>
        </p:nvSpPr>
        <p:spPr bwMode="auto">
          <a:xfrm>
            <a:off x="990600" y="5573713"/>
            <a:ext cx="37433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/>
              <a:t>Put third body on a circular orbit </a:t>
            </a:r>
          </a:p>
        </p:txBody>
      </p:sp>
      <p:sp>
        <p:nvSpPr>
          <p:cNvPr id="70671" name="Line 28"/>
          <p:cNvSpPr>
            <a:spLocks noChangeShapeType="1"/>
          </p:cNvSpPr>
          <p:nvPr/>
        </p:nvSpPr>
        <p:spPr bwMode="auto">
          <a:xfrm>
            <a:off x="8001000" y="990600"/>
            <a:ext cx="304800" cy="3124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672" name="Line 29"/>
          <p:cNvSpPr>
            <a:spLocks noChangeShapeType="1"/>
          </p:cNvSpPr>
          <p:nvPr/>
        </p:nvSpPr>
        <p:spPr bwMode="auto">
          <a:xfrm flipH="1">
            <a:off x="7010400" y="914400"/>
            <a:ext cx="990600" cy="3200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673" name="Line 30"/>
          <p:cNvSpPr>
            <a:spLocks noChangeShapeType="1"/>
          </p:cNvSpPr>
          <p:nvPr/>
        </p:nvSpPr>
        <p:spPr bwMode="auto">
          <a:xfrm>
            <a:off x="7086600" y="4191000"/>
            <a:ext cx="1143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71698" name="Picture 29" descr="FLlog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5638800"/>
            <a:ext cx="714375" cy="11255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75" name="Picture 1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066800"/>
            <a:ext cx="3271838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76" name="Picture 2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390775"/>
            <a:ext cx="5943600" cy="65722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77" name="Picture 3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3733800"/>
            <a:ext cx="4125913" cy="180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78" name="Picture 4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3200400"/>
            <a:ext cx="4899025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79" name="Picture 5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5867400"/>
            <a:ext cx="6176963" cy="74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 Box 5"/>
          <p:cNvSpPr txBox="1">
            <a:spLocks noChangeArrowheads="1"/>
          </p:cNvSpPr>
          <p:nvPr/>
        </p:nvSpPr>
        <p:spPr bwMode="auto">
          <a:xfrm>
            <a:off x="1836738" y="25976"/>
            <a:ext cx="5278608" cy="584776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erturbed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Kepler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problem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1" name="Picture 29" descr="FLlog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5638800"/>
            <a:ext cx="714375" cy="11255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7" name="TextBox 3"/>
          <p:cNvSpPr txBox="1">
            <a:spLocks noChangeArrowheads="1"/>
          </p:cNvSpPr>
          <p:nvPr/>
        </p:nvSpPr>
        <p:spPr bwMode="auto">
          <a:xfrm>
            <a:off x="304800" y="1049338"/>
            <a:ext cx="89360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/>
              <a:t>Integrate over f from 0 to 2π holding F fixed, then average over F from 0 to 2π:</a:t>
            </a:r>
          </a:p>
        </p:txBody>
      </p:sp>
      <p:pic>
        <p:nvPicPr>
          <p:cNvPr id="72710" name="Picture 2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113" y="1635125"/>
            <a:ext cx="7837487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11" name="TextBox 3"/>
          <p:cNvSpPr txBox="1">
            <a:spLocks noChangeArrowheads="1"/>
          </p:cNvSpPr>
          <p:nvPr/>
        </p:nvSpPr>
        <p:spPr bwMode="auto">
          <a:xfrm>
            <a:off x="403225" y="5265738"/>
            <a:ext cx="7191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/>
              <a:t>Also:</a:t>
            </a:r>
          </a:p>
        </p:txBody>
      </p:sp>
      <p:pic>
        <p:nvPicPr>
          <p:cNvPr id="72712" name="Picture 4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562600"/>
            <a:ext cx="662940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717550" y="533400"/>
            <a:ext cx="70389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400" dirty="0" smtClean="0">
                <a:solidFill>
                  <a:srgbClr val="FF0000"/>
                </a:solidFill>
                <a:effectLst>
                  <a:outerShdw blurRad="69850" dist="76200" dir="2700000" algn="tl" rotWithShape="0">
                    <a:prstClr val="black"/>
                  </a:outerShdw>
                </a:effectLst>
              </a:rPr>
              <a:t>Worked example: perturbations by a third body</a:t>
            </a: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1836738" y="-21649"/>
            <a:ext cx="5278608" cy="584776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erturbed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Kepler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problem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54" name="Rectangle 18"/>
          <p:cNvSpPr>
            <a:spLocks noChangeArrowheads="1"/>
          </p:cNvSpPr>
          <p:nvPr/>
        </p:nvSpPr>
        <p:spPr bwMode="auto">
          <a:xfrm>
            <a:off x="1905000" y="5105400"/>
            <a:ext cx="4191000" cy="1447800"/>
          </a:xfrm>
          <a:prstGeom prst="rect">
            <a:avLst/>
          </a:prstGeom>
          <a:solidFill>
            <a:srgbClr val="E4D1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65545" name="Text Box 9"/>
          <p:cNvSpPr txBox="1">
            <a:spLocks noChangeArrowheads="1"/>
          </p:cNvSpPr>
          <p:nvPr/>
        </p:nvSpPr>
        <p:spPr bwMode="auto">
          <a:xfrm>
            <a:off x="2016125" y="5105400"/>
            <a:ext cx="14890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/>
              <a:t>For Jupiter:</a:t>
            </a:r>
          </a:p>
        </p:txBody>
      </p:sp>
      <p:sp>
        <p:nvSpPr>
          <p:cNvPr id="65547" name="Text Box 11"/>
          <p:cNvSpPr txBox="1">
            <a:spLocks noChangeArrowheads="1"/>
          </p:cNvSpPr>
          <p:nvPr/>
        </p:nvSpPr>
        <p:spPr bwMode="auto">
          <a:xfrm>
            <a:off x="2046288" y="5791200"/>
            <a:ext cx="123031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/>
              <a:t>For Earth</a:t>
            </a:r>
          </a:p>
        </p:txBody>
      </p:sp>
      <p:pic>
        <p:nvPicPr>
          <p:cNvPr id="75792" name="Picture 18" descr="FLlog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5638800"/>
            <a:ext cx="714375" cy="11255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60" name="TextBox 1"/>
          <p:cNvSpPr txBox="1">
            <a:spLocks noChangeArrowheads="1"/>
          </p:cNvSpPr>
          <p:nvPr/>
        </p:nvSpPr>
        <p:spPr bwMode="auto">
          <a:xfrm>
            <a:off x="457200" y="1077913"/>
            <a:ext cx="67262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b="1"/>
              <a:t>Case 1: coplanar 3</a:t>
            </a:r>
            <a:r>
              <a:rPr lang="en-US" sz="1800" b="1" baseline="30000"/>
              <a:t>rd</a:t>
            </a:r>
            <a:r>
              <a:rPr lang="en-US" sz="1800" b="1"/>
              <a:t> body and Mercury’s perihelion (i = 0)</a:t>
            </a:r>
          </a:p>
        </p:txBody>
      </p:sp>
      <p:pic>
        <p:nvPicPr>
          <p:cNvPr id="74761" name="Picture 3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063" y="1555750"/>
            <a:ext cx="4046537" cy="88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FF7357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514600"/>
            <a:ext cx="6781800" cy="2337966"/>
          </a:xfrm>
          <a:prstGeom prst="rect">
            <a:avLst/>
          </a:prstGeom>
        </p:spPr>
      </p:pic>
      <p:pic>
        <p:nvPicPr>
          <p:cNvPr id="75787" name="Picture 5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5410200"/>
            <a:ext cx="3797300" cy="39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8" name="Picture 6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6057900"/>
            <a:ext cx="358140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717550" y="533400"/>
            <a:ext cx="70389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400" dirty="0" smtClean="0">
                <a:solidFill>
                  <a:srgbClr val="FF0000"/>
                </a:solidFill>
                <a:effectLst>
                  <a:outerShdw blurRad="69850" dist="76200" dir="2700000" algn="tl" rotWithShape="0">
                    <a:prstClr val="black"/>
                  </a:outerShdw>
                </a:effectLst>
              </a:rPr>
              <a:t>Worked example: perturbations by a third body</a:t>
            </a:r>
          </a:p>
        </p:txBody>
      </p: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1836738" y="-21649"/>
            <a:ext cx="5278608" cy="584776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erturbed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Kepler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problem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54" grpId="0" animBg="1"/>
      <p:bldP spid="65545" grpId="0"/>
      <p:bldP spid="6554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Oval 2"/>
          <p:cNvSpPr>
            <a:spLocks noChangeArrowheads="1"/>
          </p:cNvSpPr>
          <p:nvPr/>
        </p:nvSpPr>
        <p:spPr bwMode="auto">
          <a:xfrm>
            <a:off x="5029200" y="1447800"/>
            <a:ext cx="2590800" cy="7620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/>
          </a:p>
        </p:txBody>
      </p:sp>
      <p:sp>
        <p:nvSpPr>
          <p:cNvPr id="88067" name="Oval 3"/>
          <p:cNvSpPr>
            <a:spLocks noChangeArrowheads="1"/>
          </p:cNvSpPr>
          <p:nvPr/>
        </p:nvSpPr>
        <p:spPr bwMode="auto">
          <a:xfrm rot="-345945">
            <a:off x="5029200" y="1371600"/>
            <a:ext cx="2590800" cy="7620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/>
          </a:p>
        </p:txBody>
      </p:sp>
      <p:sp>
        <p:nvSpPr>
          <p:cNvPr id="88068" name="Oval 4"/>
          <p:cNvSpPr>
            <a:spLocks noChangeArrowheads="1"/>
          </p:cNvSpPr>
          <p:nvPr/>
        </p:nvSpPr>
        <p:spPr bwMode="auto">
          <a:xfrm rot="-709679">
            <a:off x="5029200" y="1219200"/>
            <a:ext cx="2590800" cy="7620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/>
          </a:p>
        </p:txBody>
      </p:sp>
      <p:sp>
        <p:nvSpPr>
          <p:cNvPr id="88069" name="Oval 5"/>
          <p:cNvSpPr>
            <a:spLocks noChangeArrowheads="1"/>
          </p:cNvSpPr>
          <p:nvPr/>
        </p:nvSpPr>
        <p:spPr bwMode="auto">
          <a:xfrm rot="-1023465">
            <a:off x="4953000" y="1143000"/>
            <a:ext cx="2590800" cy="7620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/>
          </a:p>
        </p:txBody>
      </p:sp>
      <p:sp>
        <p:nvSpPr>
          <p:cNvPr id="88070" name="AutoShape 6"/>
          <p:cNvSpPr>
            <a:spLocks noChangeArrowheads="1"/>
          </p:cNvSpPr>
          <p:nvPr/>
        </p:nvSpPr>
        <p:spPr bwMode="auto">
          <a:xfrm>
            <a:off x="5486400" y="1600200"/>
            <a:ext cx="381000" cy="381000"/>
          </a:xfrm>
          <a:prstGeom prst="star16">
            <a:avLst>
              <a:gd name="adj" fmla="val 375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/>
          </a:p>
        </p:txBody>
      </p:sp>
      <p:sp>
        <p:nvSpPr>
          <p:cNvPr id="88071" name="Oval 7"/>
          <p:cNvSpPr>
            <a:spLocks noChangeArrowheads="1"/>
          </p:cNvSpPr>
          <p:nvPr/>
        </p:nvSpPr>
        <p:spPr bwMode="auto">
          <a:xfrm>
            <a:off x="7086600" y="20574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/>
          </a:p>
        </p:txBody>
      </p:sp>
      <p:sp>
        <p:nvSpPr>
          <p:cNvPr id="88072" name="Text Box 8"/>
          <p:cNvSpPr txBox="1">
            <a:spLocks noChangeArrowheads="1"/>
          </p:cNvSpPr>
          <p:nvPr/>
        </p:nvSpPr>
        <p:spPr bwMode="auto">
          <a:xfrm>
            <a:off x="346075" y="76200"/>
            <a:ext cx="8493125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Mercury</a:t>
            </a:r>
            <a:r>
              <a:rPr lang="ja-JP" alt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’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 Perihelion: Trouble to Triumph</a:t>
            </a:r>
          </a:p>
        </p:txBody>
      </p:sp>
      <p:sp>
        <p:nvSpPr>
          <p:cNvPr id="88073" name="Text Box 9"/>
          <p:cNvSpPr txBox="1">
            <a:spLocks noChangeArrowheads="1"/>
          </p:cNvSpPr>
          <p:nvPr/>
        </p:nvSpPr>
        <p:spPr bwMode="auto">
          <a:xfrm>
            <a:off x="381000" y="914400"/>
            <a:ext cx="4800600" cy="132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0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en-US" sz="2000"/>
              <a:t> </a:t>
            </a:r>
            <a:r>
              <a:rPr lang="en-US" sz="2000" b="1">
                <a:solidFill>
                  <a:srgbClr val="800080"/>
                </a:solidFill>
              </a:rPr>
              <a:t>1687 Newtonian triumph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en-US" sz="2000" b="1">
                <a:solidFill>
                  <a:srgbClr val="800080"/>
                </a:solidFill>
              </a:rPr>
              <a:t> 1859 Leverrier</a:t>
            </a:r>
            <a:r>
              <a:rPr lang="ja-JP" altLang="en-US" sz="2000" b="1">
                <a:solidFill>
                  <a:srgbClr val="800080"/>
                </a:solidFill>
                <a:latin typeface="Arial"/>
              </a:rPr>
              <a:t>’</a:t>
            </a:r>
            <a:r>
              <a:rPr lang="en-US" sz="2000" b="1">
                <a:solidFill>
                  <a:srgbClr val="800080"/>
                </a:solidFill>
              </a:rPr>
              <a:t>s conundrum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en-US" sz="2000" b="1">
                <a:solidFill>
                  <a:srgbClr val="800080"/>
                </a:solidFill>
              </a:rPr>
              <a:t> 1900 A turn-of-the century crisis</a:t>
            </a:r>
            <a:endParaRPr lang="en-US" sz="2000"/>
          </a:p>
        </p:txBody>
      </p:sp>
      <p:sp>
        <p:nvSpPr>
          <p:cNvPr id="88074" name="Line 10"/>
          <p:cNvSpPr>
            <a:spLocks noChangeShapeType="1"/>
          </p:cNvSpPr>
          <p:nvPr/>
        </p:nvSpPr>
        <p:spPr bwMode="auto">
          <a:xfrm>
            <a:off x="7696200" y="2057400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/>
          </a:p>
        </p:txBody>
      </p:sp>
      <p:sp>
        <p:nvSpPr>
          <p:cNvPr id="88075" name="Line 11"/>
          <p:cNvSpPr>
            <a:spLocks noChangeShapeType="1"/>
          </p:cNvSpPr>
          <p:nvPr/>
        </p:nvSpPr>
        <p:spPr bwMode="auto">
          <a:xfrm flipV="1">
            <a:off x="7696200" y="914400"/>
            <a:ext cx="5334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/>
          </a:p>
        </p:txBody>
      </p:sp>
      <p:sp>
        <p:nvSpPr>
          <p:cNvPr id="88076" name="Text Box 12"/>
          <p:cNvSpPr txBox="1">
            <a:spLocks noChangeArrowheads="1"/>
          </p:cNvSpPr>
          <p:nvPr/>
        </p:nvSpPr>
        <p:spPr bwMode="auto">
          <a:xfrm>
            <a:off x="7680325" y="1073150"/>
            <a:ext cx="1001713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/>
              <a:t>575 </a:t>
            </a:r>
            <a:r>
              <a:rPr lang="ja-JP" altLang="en-US" sz="1800">
                <a:latin typeface="Arial"/>
              </a:rPr>
              <a:t>“</a:t>
            </a:r>
            <a:endParaRPr lang="en-US" sz="1800"/>
          </a:p>
          <a:p>
            <a:pPr>
              <a:defRPr/>
            </a:pPr>
            <a:r>
              <a:rPr lang="en-US" sz="1800"/>
              <a:t>per</a:t>
            </a:r>
          </a:p>
          <a:p>
            <a:pPr>
              <a:defRPr/>
            </a:pPr>
            <a:r>
              <a:rPr lang="en-US" sz="1800"/>
              <a:t>century</a:t>
            </a:r>
          </a:p>
        </p:txBody>
      </p:sp>
      <p:pic>
        <p:nvPicPr>
          <p:cNvPr id="77848" name="Picture 25" descr="FLlog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5638800"/>
            <a:ext cx="714375" cy="11255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3"/>
          <p:cNvSpPr>
            <a:spLocks noChangeArrowheads="1"/>
          </p:cNvSpPr>
          <p:nvPr/>
        </p:nvSpPr>
        <p:spPr bwMode="auto">
          <a:xfrm>
            <a:off x="1447800" y="2590800"/>
            <a:ext cx="6096000" cy="3962400"/>
          </a:xfrm>
          <a:prstGeom prst="rect">
            <a:avLst/>
          </a:prstGeom>
          <a:solidFill>
            <a:srgbClr val="E2D5BE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/>
        </p:spPr>
        <p:txBody>
          <a:bodyPr wrap="none" anchor="ctr"/>
          <a:lstStyle/>
          <a:p>
            <a:pPr>
              <a:defRPr/>
            </a:pPr>
            <a:endParaRPr lang="en-US" sz="1800"/>
          </a:p>
        </p:txBody>
      </p:sp>
      <p:pic>
        <p:nvPicPr>
          <p:cNvPr id="17" name="Picture 16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7761" y="2699230"/>
            <a:ext cx="5641670" cy="37046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FL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4850" y="5715000"/>
            <a:ext cx="628650" cy="990600"/>
          </a:xfrm>
          <a:prstGeom prst="rect">
            <a:avLst/>
          </a:prstGeom>
          <a:noFill/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853" name="TextBox 4"/>
          <p:cNvSpPr txBox="1">
            <a:spLocks noChangeArrowheads="1"/>
          </p:cNvSpPr>
          <p:nvPr/>
        </p:nvSpPr>
        <p:spPr bwMode="auto">
          <a:xfrm>
            <a:off x="457200" y="1077913"/>
            <a:ext cx="41576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b="1"/>
              <a:t>Case 2: the Kozai-Lidov mechanism</a:t>
            </a:r>
          </a:p>
        </p:txBody>
      </p:sp>
      <p:pic>
        <p:nvPicPr>
          <p:cNvPr id="78854" name="Picture 1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26" y="1584710"/>
            <a:ext cx="7387866" cy="2473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 bwMode="auto">
          <a:xfrm>
            <a:off x="457200" y="4371880"/>
            <a:ext cx="5334000" cy="2057400"/>
          </a:xfrm>
          <a:prstGeom prst="rect">
            <a:avLst/>
          </a:prstGeom>
          <a:solidFill>
            <a:srgbClr val="E4D1B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/>
          <a:lstStyle/>
          <a:p>
            <a:pPr>
              <a:defRPr/>
            </a:pPr>
            <a:endParaRPr lang="en-US">
              <a:solidFill>
                <a:srgbClr val="E4D1B2"/>
              </a:solidFill>
            </a:endParaRPr>
          </a:p>
        </p:txBody>
      </p:sp>
      <p:sp>
        <p:nvSpPr>
          <p:cNvPr id="78856" name="TextBox 11"/>
          <p:cNvSpPr txBox="1">
            <a:spLocks noChangeArrowheads="1"/>
          </p:cNvSpPr>
          <p:nvPr/>
        </p:nvSpPr>
        <p:spPr bwMode="auto">
          <a:xfrm>
            <a:off x="708025" y="4611593"/>
            <a:ext cx="25257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dirty="0"/>
              <a:t>A conserved quantity:</a:t>
            </a:r>
          </a:p>
        </p:txBody>
      </p:sp>
      <p:pic>
        <p:nvPicPr>
          <p:cNvPr id="78857" name="Picture 12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875118"/>
            <a:ext cx="4560888" cy="132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 bwMode="auto">
          <a:xfrm>
            <a:off x="6490159" y="3359104"/>
            <a:ext cx="2521129" cy="2225693"/>
          </a:xfrm>
          <a:prstGeom prst="rect">
            <a:avLst/>
          </a:prstGeom>
          <a:solidFill>
            <a:srgbClr val="E4D1B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/>
          <a:lstStyle/>
          <a:p>
            <a:pPr>
              <a:defRPr/>
            </a:pPr>
            <a:endParaRPr lang="en-US">
              <a:solidFill>
                <a:srgbClr val="E4D1B2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76924" y="3509305"/>
            <a:ext cx="20135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Stationary point:</a:t>
            </a:r>
            <a:endParaRPr lang="en-US" dirty="0"/>
          </a:p>
        </p:txBody>
      </p:sp>
      <p:pic>
        <p:nvPicPr>
          <p:cNvPr id="13" name="Picture 12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5756" y="3972012"/>
            <a:ext cx="2265773" cy="1423975"/>
          </a:xfrm>
          <a:prstGeom prst="rect">
            <a:avLst/>
          </a:prstGeom>
        </p:spPr>
      </p:pic>
      <p:sp>
        <p:nvSpPr>
          <p:cNvPr id="14" name="Oval Callout 13"/>
          <p:cNvSpPr>
            <a:spLocks noChangeArrowheads="1"/>
          </p:cNvSpPr>
          <p:nvPr/>
        </p:nvSpPr>
        <p:spPr bwMode="auto">
          <a:xfrm>
            <a:off x="5910263" y="5324783"/>
            <a:ext cx="1295400" cy="1153068"/>
          </a:xfrm>
          <a:prstGeom prst="wedgeEllipseCallout">
            <a:avLst>
              <a:gd name="adj1" fmla="val -101513"/>
              <a:gd name="adj2" fmla="val 6167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L</a:t>
            </a:r>
            <a:r>
              <a:rPr lang="en-US" sz="3200" baseline="-25000" dirty="0">
                <a:solidFill>
                  <a:schemeClr val="bg1"/>
                </a:solidFill>
              </a:rPr>
              <a:t>Z </a:t>
            </a:r>
            <a:r>
              <a:rPr lang="en-US" sz="3200" dirty="0">
                <a:solidFill>
                  <a:schemeClr val="bg1"/>
                </a:solidFill>
              </a:rPr>
              <a:t>!</a:t>
            </a:r>
          </a:p>
        </p:txBody>
      </p:sp>
      <p:sp>
        <p:nvSpPr>
          <p:cNvPr id="15" name="Text Box 3"/>
          <p:cNvSpPr txBox="1">
            <a:spLocks noChangeArrowheads="1"/>
          </p:cNvSpPr>
          <p:nvPr/>
        </p:nvSpPr>
        <p:spPr bwMode="auto">
          <a:xfrm>
            <a:off x="717550" y="549275"/>
            <a:ext cx="70389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400" dirty="0" smtClean="0">
                <a:solidFill>
                  <a:srgbClr val="FF0000"/>
                </a:solidFill>
                <a:effectLst>
                  <a:outerShdw blurRad="69850" dist="76200" dir="2700000" algn="tl" rotWithShape="0">
                    <a:prstClr val="black"/>
                  </a:outerShdw>
                </a:effectLst>
              </a:rPr>
              <a:t>Worked example: perturbations by a third body</a:t>
            </a:r>
          </a:p>
        </p:txBody>
      </p:sp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1836738" y="-5774"/>
            <a:ext cx="5278608" cy="584776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erturbed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Kepler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problem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78856" grpId="0"/>
      <p:bldP spid="11" grpId="0" animBg="1"/>
      <p:bldP spid="12" grpId="0"/>
      <p:bldP spid="1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FL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4850" y="5715000"/>
            <a:ext cx="628650" cy="990600"/>
          </a:xfrm>
          <a:prstGeom prst="rect">
            <a:avLst/>
          </a:prstGeom>
          <a:noFill/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877" name="TextBox 4"/>
          <p:cNvSpPr txBox="1">
            <a:spLocks noChangeArrowheads="1"/>
          </p:cNvSpPr>
          <p:nvPr/>
        </p:nvSpPr>
        <p:spPr bwMode="auto">
          <a:xfrm>
            <a:off x="457200" y="1284288"/>
            <a:ext cx="41576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b="1"/>
              <a:t>Case 2: the Kozai-Lidov mechanism</a:t>
            </a:r>
          </a:p>
        </p:txBody>
      </p:sp>
      <p:pic>
        <p:nvPicPr>
          <p:cNvPr id="12" name="Picture 11" descr="kozai_e_plot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958975"/>
            <a:ext cx="2840038" cy="28400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 descr="kozai_i_plot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1958975"/>
            <a:ext cx="2844800" cy="2844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 descr="kozai_om_plot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958975"/>
            <a:ext cx="2819400" cy="2819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9881" name="TextBox 14"/>
          <p:cNvSpPr txBox="1">
            <a:spLocks noChangeArrowheads="1"/>
          </p:cNvSpPr>
          <p:nvPr/>
        </p:nvSpPr>
        <p:spPr bwMode="auto">
          <a:xfrm>
            <a:off x="838200" y="4854575"/>
            <a:ext cx="16573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2000"/>
              <a:t>Eccentricity</a:t>
            </a:r>
          </a:p>
        </p:txBody>
      </p:sp>
      <p:sp>
        <p:nvSpPr>
          <p:cNvPr id="79882" name="TextBox 15"/>
          <p:cNvSpPr txBox="1">
            <a:spLocks noChangeArrowheads="1"/>
          </p:cNvSpPr>
          <p:nvPr/>
        </p:nvSpPr>
        <p:spPr bwMode="auto">
          <a:xfrm>
            <a:off x="3779838" y="4854575"/>
            <a:ext cx="14589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2000"/>
              <a:t>Inclination</a:t>
            </a:r>
          </a:p>
        </p:txBody>
      </p:sp>
      <p:sp>
        <p:nvSpPr>
          <p:cNvPr id="79883" name="TextBox 16"/>
          <p:cNvSpPr txBox="1">
            <a:spLocks noChangeArrowheads="1"/>
          </p:cNvSpPr>
          <p:nvPr/>
        </p:nvSpPr>
        <p:spPr bwMode="auto">
          <a:xfrm>
            <a:off x="6858000" y="4854575"/>
            <a:ext cx="14446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2000"/>
              <a:t>Pericenter</a:t>
            </a:r>
          </a:p>
        </p:txBody>
      </p:sp>
      <p:sp>
        <p:nvSpPr>
          <p:cNvPr id="15" name="Text Box 3"/>
          <p:cNvSpPr txBox="1">
            <a:spLocks noChangeArrowheads="1"/>
          </p:cNvSpPr>
          <p:nvPr/>
        </p:nvSpPr>
        <p:spPr bwMode="auto">
          <a:xfrm>
            <a:off x="717550" y="581025"/>
            <a:ext cx="70389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400" dirty="0" smtClean="0">
                <a:solidFill>
                  <a:srgbClr val="FF0000"/>
                </a:solidFill>
                <a:effectLst>
                  <a:outerShdw blurRad="69850" dist="76200" dir="2700000" algn="tl" rotWithShape="0">
                    <a:prstClr val="black"/>
                  </a:outerShdw>
                </a:effectLst>
              </a:rPr>
              <a:t>Worked example: perturbations by a third body</a:t>
            </a:r>
          </a:p>
        </p:txBody>
      </p:sp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1836738" y="25976"/>
            <a:ext cx="5278608" cy="584776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erturbed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Kepler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problem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FL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4850" y="5715000"/>
            <a:ext cx="628650" cy="990600"/>
          </a:xfrm>
          <a:prstGeom prst="rect">
            <a:avLst/>
          </a:prstGeom>
          <a:noFill/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emri_noPN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2938" y="1207001"/>
            <a:ext cx="4328714" cy="53890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1277938" y="5143500"/>
            <a:ext cx="1749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Capture by BH</a:t>
            </a: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 bwMode="auto">
          <a:xfrm flipV="1">
            <a:off x="2151063" y="4151313"/>
            <a:ext cx="563562" cy="992187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9" name="TextBox 8"/>
          <p:cNvSpPr txBox="1"/>
          <p:nvPr/>
        </p:nvSpPr>
        <p:spPr>
          <a:xfrm>
            <a:off x="5133724" y="5888674"/>
            <a:ext cx="28963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Merritt</a:t>
            </a:r>
            <a:r>
              <a:rPr lang="en-US" sz="1400" dirty="0"/>
              <a:t>, </a:t>
            </a:r>
            <a:r>
              <a:rPr lang="en-US" sz="1400" dirty="0" smtClean="0"/>
              <a:t>Alexander, </a:t>
            </a:r>
            <a:r>
              <a:rPr lang="en-US" sz="1400" dirty="0" err="1" smtClean="0"/>
              <a:t>Mikkola</a:t>
            </a:r>
            <a:r>
              <a:rPr lang="en-US" sz="1400" dirty="0" smtClean="0"/>
              <a:t> </a:t>
            </a:r>
            <a:r>
              <a:rPr lang="en-US" sz="1400" dirty="0"/>
              <a:t>&amp; </a:t>
            </a:r>
            <a:r>
              <a:rPr lang="en-US" sz="1400" dirty="0" smtClean="0"/>
              <a:t>Will, PRD </a:t>
            </a:r>
            <a:r>
              <a:rPr lang="en-US" sz="1400" b="1" dirty="0"/>
              <a:t>84</a:t>
            </a:r>
            <a:r>
              <a:rPr lang="en-US" sz="1400" dirty="0"/>
              <a:t>, 044024 (2011)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968863" y="6413491"/>
            <a:ext cx="248061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Animations courtesy David Merritt</a:t>
            </a:r>
            <a:endParaRPr lang="en-US" sz="1100" dirty="0"/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717550" y="581025"/>
            <a:ext cx="70389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400" dirty="0" smtClean="0">
                <a:solidFill>
                  <a:srgbClr val="FF0000"/>
                </a:solidFill>
                <a:effectLst>
                  <a:outerShdw blurRad="69850" dist="76200" dir="2700000" algn="tl" rotWithShape="0">
                    <a:prstClr val="black"/>
                  </a:outerShdw>
                </a:effectLst>
              </a:rPr>
              <a:t>Worked example: perturbations by a third body</a:t>
            </a: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1836738" y="25976"/>
            <a:ext cx="5278608" cy="584776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erturbed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Kepler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problem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83" name="Picture 13" descr="FLlog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5638800"/>
            <a:ext cx="714375" cy="11255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899" name="Picture 1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066800"/>
            <a:ext cx="685800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0" name="Picture 4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057400"/>
            <a:ext cx="4038600" cy="212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 bwMode="auto">
          <a:xfrm>
            <a:off x="5029200" y="2438400"/>
            <a:ext cx="3886200" cy="1524000"/>
          </a:xfrm>
          <a:prstGeom prst="rect">
            <a:avLst/>
          </a:prstGeom>
          <a:solidFill>
            <a:srgbClr val="E4D1B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02" name="Text Box 7"/>
          <p:cNvSpPr txBox="1">
            <a:spLocks noChangeArrowheads="1"/>
          </p:cNvSpPr>
          <p:nvPr/>
        </p:nvSpPr>
        <p:spPr bwMode="auto">
          <a:xfrm>
            <a:off x="5257800" y="2667000"/>
            <a:ext cx="33258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/>
              <a:t>For Mercury (J</a:t>
            </a:r>
            <a:r>
              <a:rPr lang="en-US" sz="1800" baseline="-25000"/>
              <a:t>2</a:t>
            </a:r>
            <a:r>
              <a:rPr lang="en-US" sz="1800"/>
              <a:t> = 2.2 X 10</a:t>
            </a:r>
            <a:r>
              <a:rPr lang="en-US" sz="1800" baseline="30000"/>
              <a:t>-7</a:t>
            </a:r>
            <a:r>
              <a:rPr lang="en-US" sz="1800"/>
              <a:t>)</a:t>
            </a:r>
          </a:p>
        </p:txBody>
      </p:sp>
      <p:pic>
        <p:nvPicPr>
          <p:cNvPr id="80903" name="Picture 18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3124200"/>
            <a:ext cx="2570163" cy="68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20"/>
          <p:cNvSpPr/>
          <p:nvPr/>
        </p:nvSpPr>
        <p:spPr bwMode="auto">
          <a:xfrm>
            <a:off x="685800" y="4267200"/>
            <a:ext cx="5562600" cy="2438400"/>
          </a:xfrm>
          <a:prstGeom prst="rect">
            <a:avLst/>
          </a:prstGeom>
          <a:solidFill>
            <a:srgbClr val="E4D1B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05" name="Text Box 9"/>
          <p:cNvSpPr txBox="1">
            <a:spLocks noChangeArrowheads="1"/>
          </p:cNvSpPr>
          <p:nvPr/>
        </p:nvSpPr>
        <p:spPr bwMode="auto">
          <a:xfrm>
            <a:off x="1090613" y="4495800"/>
            <a:ext cx="416718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/>
              <a:t>For Earth satellites (J</a:t>
            </a:r>
            <a:r>
              <a:rPr lang="en-US" sz="1800" baseline="-25000"/>
              <a:t>2</a:t>
            </a:r>
            <a:r>
              <a:rPr lang="en-US" sz="1800"/>
              <a:t> = 1.08 X 10</a:t>
            </a:r>
            <a:r>
              <a:rPr lang="en-US" sz="1800" baseline="30000"/>
              <a:t>-3</a:t>
            </a:r>
            <a:r>
              <a:rPr lang="en-US" sz="1800"/>
              <a:t>)</a:t>
            </a:r>
          </a:p>
        </p:txBody>
      </p:sp>
      <p:sp>
        <p:nvSpPr>
          <p:cNvPr id="80906" name="Text Box 11"/>
          <p:cNvSpPr txBox="1">
            <a:spLocks noChangeArrowheads="1"/>
          </p:cNvSpPr>
          <p:nvPr/>
        </p:nvSpPr>
        <p:spPr bwMode="auto">
          <a:xfrm>
            <a:off x="990600" y="5773738"/>
            <a:ext cx="4981575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buFont typeface="Wingdings" charset="0"/>
              <a:buChar char="§"/>
            </a:pPr>
            <a:r>
              <a:rPr lang="en-US" sz="1800"/>
              <a:t> LAGEOS (a=1.93 R, i = 109</a:t>
            </a:r>
            <a:r>
              <a:rPr lang="en-US" sz="1800" baseline="30000"/>
              <a:t>o</a:t>
            </a:r>
            <a:r>
              <a:rPr lang="en-US" sz="1800"/>
              <a:t>.8): 120 deg/yr ! </a:t>
            </a:r>
          </a:p>
          <a:p>
            <a:pPr>
              <a:spcBef>
                <a:spcPct val="50000"/>
              </a:spcBef>
              <a:buFont typeface="Wingdings" charset="0"/>
              <a:buChar char="§"/>
            </a:pPr>
            <a:r>
              <a:rPr lang="en-US" sz="1800"/>
              <a:t> Sun synchronous: a= 1.5 R, i = 65.9</a:t>
            </a:r>
          </a:p>
        </p:txBody>
      </p:sp>
      <p:pic>
        <p:nvPicPr>
          <p:cNvPr id="80907" name="Picture 23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876800"/>
            <a:ext cx="3646488" cy="77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717550" y="581025"/>
            <a:ext cx="726112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400" dirty="0" smtClean="0">
                <a:solidFill>
                  <a:srgbClr val="FF0000"/>
                </a:solidFill>
                <a:effectLst>
                  <a:outerShdw blurRad="69850" dist="76200" dir="2700000" algn="tl" rotWithShape="0">
                    <a:prstClr val="black"/>
                  </a:outerShdw>
                </a:effectLst>
              </a:rPr>
              <a:t>Worked example: body with a </a:t>
            </a:r>
            <a:r>
              <a:rPr lang="en-US" sz="2400" dirty="0" err="1" smtClean="0">
                <a:solidFill>
                  <a:srgbClr val="FF0000"/>
                </a:solidFill>
                <a:effectLst>
                  <a:outerShdw blurRad="69850" dist="76200" dir="2700000" algn="tl" rotWithShape="0">
                    <a:prstClr val="black"/>
                  </a:outerShdw>
                </a:effectLst>
              </a:rPr>
              <a:t>quadrupole</a:t>
            </a:r>
            <a:r>
              <a:rPr lang="en-US" sz="2400" dirty="0" smtClean="0">
                <a:solidFill>
                  <a:srgbClr val="FF0000"/>
                </a:solidFill>
                <a:effectLst>
                  <a:outerShdw blurRad="69850" dist="76200" dir="2700000" algn="tl" rotWithShape="0">
                    <a:prstClr val="black"/>
                  </a:outerShdw>
                </a:effectLst>
              </a:rPr>
              <a:t> moment</a:t>
            </a:r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1836738" y="25976"/>
            <a:ext cx="5278608" cy="584776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erturbed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Kepler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problem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0902" grpId="0"/>
      <p:bldP spid="21" grpId="0" animBg="1"/>
      <p:bldP spid="80905" grpId="0"/>
      <p:bldP spid="8090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Text Box 3"/>
          <p:cNvSpPr txBox="1">
            <a:spLocks noChangeArrowheads="1"/>
          </p:cNvSpPr>
          <p:nvPr/>
        </p:nvSpPr>
        <p:spPr bwMode="auto">
          <a:xfrm>
            <a:off x="1981200" y="104775"/>
            <a:ext cx="5125522" cy="584776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Outline of the 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Lectures*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3012" name="Text Box 4"/>
          <p:cNvSpPr txBox="1">
            <a:spLocks noChangeArrowheads="1"/>
          </p:cNvSpPr>
          <p:nvPr/>
        </p:nvSpPr>
        <p:spPr bwMode="auto">
          <a:xfrm>
            <a:off x="533400" y="1066800"/>
            <a:ext cx="8681959" cy="4731552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en-US" sz="2800" dirty="0"/>
              <a:t>Part </a:t>
            </a:r>
            <a:r>
              <a:rPr lang="en-US" sz="2800" dirty="0" smtClean="0"/>
              <a:t>3: General Relativity</a:t>
            </a:r>
            <a:endParaRPr lang="en-US" sz="2800" dirty="0"/>
          </a:p>
          <a:p>
            <a:pPr marL="800100" lvl="1" indent="-342900">
              <a:lnSpc>
                <a:spcPct val="120000"/>
              </a:lnSpc>
              <a:buClr>
                <a:srgbClr val="FF0000"/>
              </a:buClr>
              <a:buSzPct val="130000"/>
              <a:buFont typeface="Wingdings" charset="2"/>
              <a:buChar char="§"/>
              <a:defRPr/>
            </a:pPr>
            <a:r>
              <a:rPr lang="en-US" sz="2800" dirty="0" smtClean="0">
                <a:solidFill>
                  <a:schemeClr val="accent2"/>
                </a:solidFill>
              </a:rPr>
              <a:t>Einstein equivalence principle</a:t>
            </a:r>
            <a:endParaRPr lang="en-US" sz="2800" dirty="0">
              <a:solidFill>
                <a:schemeClr val="accent2"/>
              </a:solidFill>
            </a:endParaRPr>
          </a:p>
          <a:p>
            <a:pPr lvl="1">
              <a:lnSpc>
                <a:spcPct val="120000"/>
              </a:lnSpc>
              <a:buClr>
                <a:srgbClr val="FF0000"/>
              </a:buClr>
              <a:buSzPct val="130000"/>
              <a:buFont typeface="Wingdings" charset="0"/>
              <a:buChar char="§"/>
              <a:defRPr/>
            </a:pPr>
            <a:r>
              <a:rPr lang="en-US" sz="2800" dirty="0">
                <a:solidFill>
                  <a:schemeClr val="accent2"/>
                </a:solidFill>
              </a:rPr>
              <a:t>  </a:t>
            </a:r>
            <a:r>
              <a:rPr lang="en-US" sz="2800" dirty="0" smtClean="0">
                <a:solidFill>
                  <a:schemeClr val="accent2"/>
                </a:solidFill>
              </a:rPr>
              <a:t>GR field equations</a:t>
            </a:r>
            <a:endParaRPr lang="en-US" sz="2800" dirty="0">
              <a:solidFill>
                <a:schemeClr val="accent2"/>
              </a:solidFill>
            </a:endParaRPr>
          </a:p>
          <a:p>
            <a:pPr>
              <a:lnSpc>
                <a:spcPct val="120000"/>
              </a:lnSpc>
              <a:defRPr/>
            </a:pPr>
            <a:r>
              <a:rPr lang="en-US" sz="2800" dirty="0" smtClean="0"/>
              <a:t>Part </a:t>
            </a:r>
            <a:r>
              <a:rPr lang="en-US" sz="2800" dirty="0"/>
              <a:t>4</a:t>
            </a:r>
            <a:r>
              <a:rPr lang="en-US" sz="2800" dirty="0" smtClean="0"/>
              <a:t>: Post-Newtonian &amp; post-</a:t>
            </a:r>
            <a:r>
              <a:rPr lang="en-US" sz="2800" dirty="0" err="1" smtClean="0"/>
              <a:t>Minkowskian</a:t>
            </a:r>
            <a:r>
              <a:rPr lang="en-US" sz="2800" dirty="0" smtClean="0"/>
              <a:t> theory</a:t>
            </a:r>
            <a:endParaRPr lang="en-US" sz="2800" dirty="0"/>
          </a:p>
          <a:p>
            <a:pPr lvl="1">
              <a:lnSpc>
                <a:spcPct val="120000"/>
              </a:lnSpc>
              <a:buClr>
                <a:srgbClr val="FF0000"/>
              </a:buClr>
              <a:buSzPct val="130000"/>
              <a:buFont typeface="Wingdings" charset="0"/>
              <a:buChar char="§"/>
              <a:defRPr/>
            </a:pPr>
            <a:r>
              <a:rPr lang="en-US" sz="2800" dirty="0">
                <a:solidFill>
                  <a:schemeClr val="accent2"/>
                </a:solidFill>
              </a:rPr>
              <a:t>  </a:t>
            </a:r>
            <a:r>
              <a:rPr lang="en-US" sz="2800" dirty="0" smtClean="0">
                <a:solidFill>
                  <a:schemeClr val="accent2"/>
                </a:solidFill>
              </a:rPr>
              <a:t>Formulation</a:t>
            </a:r>
            <a:endParaRPr lang="en-US" sz="2800" dirty="0">
              <a:solidFill>
                <a:schemeClr val="accent2"/>
              </a:solidFill>
            </a:endParaRPr>
          </a:p>
          <a:p>
            <a:pPr lvl="1">
              <a:lnSpc>
                <a:spcPct val="120000"/>
              </a:lnSpc>
              <a:buClr>
                <a:srgbClr val="FF0000"/>
              </a:buClr>
              <a:buSzPct val="130000"/>
              <a:buFont typeface="Wingdings" charset="0"/>
              <a:buChar char="§"/>
              <a:defRPr/>
            </a:pPr>
            <a:r>
              <a:rPr lang="en-US" sz="2800" dirty="0">
                <a:solidFill>
                  <a:schemeClr val="accent2"/>
                </a:solidFill>
              </a:rPr>
              <a:t>  </a:t>
            </a:r>
            <a:r>
              <a:rPr lang="en-US" sz="2800" dirty="0" smtClean="0">
                <a:solidFill>
                  <a:schemeClr val="accent2"/>
                </a:solidFill>
              </a:rPr>
              <a:t>Near-zone physics</a:t>
            </a:r>
          </a:p>
          <a:p>
            <a:pPr lvl="1">
              <a:lnSpc>
                <a:spcPct val="120000"/>
              </a:lnSpc>
              <a:buClr>
                <a:srgbClr val="FF0000"/>
              </a:buClr>
              <a:buSzPct val="130000"/>
              <a:buFont typeface="Wingdings" charset="0"/>
              <a:buChar char="§"/>
              <a:defRPr/>
            </a:pPr>
            <a:r>
              <a:rPr lang="en-US" sz="2800" dirty="0">
                <a:solidFill>
                  <a:schemeClr val="accent2"/>
                </a:solidFill>
              </a:rPr>
              <a:t>  </a:t>
            </a:r>
            <a:r>
              <a:rPr lang="en-US" sz="2800" dirty="0" smtClean="0">
                <a:solidFill>
                  <a:schemeClr val="accent2"/>
                </a:solidFill>
              </a:rPr>
              <a:t>Wave-zone physics</a:t>
            </a:r>
          </a:p>
          <a:p>
            <a:pPr lvl="1">
              <a:lnSpc>
                <a:spcPct val="120000"/>
              </a:lnSpc>
              <a:buClr>
                <a:srgbClr val="FF0000"/>
              </a:buClr>
              <a:buSzPct val="130000"/>
              <a:buFont typeface="Wingdings" charset="0"/>
              <a:buChar char="§"/>
              <a:defRPr/>
            </a:pP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smtClean="0">
                <a:solidFill>
                  <a:schemeClr val="accent2"/>
                </a:solidFill>
              </a:rPr>
              <a:t> Radiation reaction</a:t>
            </a:r>
            <a:endParaRPr lang="en-US" sz="2800" dirty="0">
              <a:solidFill>
                <a:schemeClr val="accent2"/>
              </a:solidFill>
            </a:endParaRPr>
          </a:p>
          <a:p>
            <a:pPr>
              <a:lnSpc>
                <a:spcPct val="120000"/>
              </a:lnSpc>
              <a:defRPr/>
            </a:pPr>
            <a:endParaRPr lang="en-US" sz="2800" dirty="0"/>
          </a:p>
        </p:txBody>
      </p:sp>
      <p:sp>
        <p:nvSpPr>
          <p:cNvPr id="16388" name="Text Box 5"/>
          <p:cNvSpPr txBox="1">
            <a:spLocks noChangeArrowheads="1"/>
          </p:cNvSpPr>
          <p:nvPr/>
        </p:nvSpPr>
        <p:spPr bwMode="auto">
          <a:xfrm>
            <a:off x="1981200" y="6019800"/>
            <a:ext cx="5983529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2000" dirty="0">
                <a:solidFill>
                  <a:srgbClr val="FF0000"/>
                </a:solidFill>
              </a:rPr>
              <a:t>*</a:t>
            </a:r>
            <a:r>
              <a:rPr lang="en-US" sz="1400" dirty="0"/>
              <a:t>Based on </a:t>
            </a:r>
            <a:r>
              <a:rPr lang="en-US" sz="1400" i="1" dirty="0"/>
              <a:t>Gravity: Newtonian, post-</a:t>
            </a:r>
            <a:r>
              <a:rPr lang="en-US" sz="1400" i="1" dirty="0" smtClean="0"/>
              <a:t>Newtonian, </a:t>
            </a:r>
            <a:r>
              <a:rPr lang="en-US" sz="1400" i="1" dirty="0"/>
              <a:t>General Relativistic,  </a:t>
            </a:r>
          </a:p>
          <a:p>
            <a:r>
              <a:rPr lang="en-US" sz="1400" dirty="0"/>
              <a:t>   by Eric Poisson and Clifford Will (Cambridge U Press, 2014)</a:t>
            </a:r>
          </a:p>
        </p:txBody>
      </p:sp>
      <p:pic>
        <p:nvPicPr>
          <p:cNvPr id="18437" name="Picture 1" descr="FLlog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5638800"/>
            <a:ext cx="714375" cy="11255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0822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FL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4850" y="5715000"/>
            <a:ext cx="628650" cy="990600"/>
          </a:xfrm>
          <a:prstGeom prst="rect">
            <a:avLst/>
          </a:prstGeom>
          <a:noFill/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over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9963" y="228600"/>
            <a:ext cx="4189412" cy="5715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436" name="Text Box 5"/>
          <p:cNvSpPr txBox="1">
            <a:spLocks noChangeArrowheads="1"/>
          </p:cNvSpPr>
          <p:nvPr/>
        </p:nvSpPr>
        <p:spPr bwMode="auto">
          <a:xfrm>
            <a:off x="1981200" y="6019800"/>
            <a:ext cx="5983529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2000" dirty="0">
                <a:solidFill>
                  <a:srgbClr val="FF0000"/>
                </a:solidFill>
              </a:rPr>
              <a:t>*</a:t>
            </a:r>
            <a:r>
              <a:rPr lang="en-US" sz="1400" dirty="0"/>
              <a:t>Based on </a:t>
            </a:r>
            <a:r>
              <a:rPr lang="en-US" sz="1400" i="1" dirty="0"/>
              <a:t>Gravity: Newtonian, post-</a:t>
            </a:r>
            <a:r>
              <a:rPr lang="en-US" sz="1400" i="1" dirty="0" smtClean="0"/>
              <a:t>Newtonian, </a:t>
            </a:r>
            <a:r>
              <a:rPr lang="en-US" sz="1400" i="1" dirty="0"/>
              <a:t>General Relativistic,  </a:t>
            </a:r>
          </a:p>
          <a:p>
            <a:r>
              <a:rPr lang="en-US" sz="1400" dirty="0"/>
              <a:t>   by Eric Poisson and Clifford Will (Cambridge U Press, 2014)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540500" y="330200"/>
            <a:ext cx="15601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Click </a:t>
            </a:r>
            <a:r>
              <a:rPr lang="en-US" u="sng" dirty="0" smtClean="0">
                <a:solidFill>
                  <a:srgbClr val="0000FF"/>
                </a:solidFill>
              </a:rPr>
              <a:t>here</a:t>
            </a:r>
            <a:r>
              <a:rPr lang="en-US" dirty="0" smtClean="0"/>
              <a:t> to </a:t>
            </a:r>
            <a:br>
              <a:rPr lang="en-US" dirty="0" smtClean="0"/>
            </a:br>
            <a:r>
              <a:rPr lang="en-US" dirty="0" smtClean="0"/>
              <a:t>skip this ad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7" name="Text Box 3"/>
          <p:cNvSpPr txBox="1">
            <a:spLocks noChangeArrowheads="1"/>
          </p:cNvSpPr>
          <p:nvPr/>
        </p:nvSpPr>
        <p:spPr bwMode="auto">
          <a:xfrm>
            <a:off x="1125538" y="228600"/>
            <a:ext cx="6864179" cy="584776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The Einstein Equivalence Principle</a:t>
            </a:r>
            <a:endParaRPr lang="en-US" sz="3200" b="1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18788" name="Text Box 4"/>
          <p:cNvSpPr txBox="1">
            <a:spLocks noChangeArrowheads="1"/>
          </p:cNvSpPr>
          <p:nvPr/>
        </p:nvSpPr>
        <p:spPr bwMode="auto">
          <a:xfrm>
            <a:off x="773767" y="1095280"/>
            <a:ext cx="7574519" cy="3724097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buClr>
                <a:srgbClr val="FF0000"/>
              </a:buClr>
              <a:buSzPct val="150000"/>
              <a:buFont typeface="Wingdings" charset="0"/>
              <a:buChar char="§"/>
            </a:pPr>
            <a:r>
              <a:rPr lang="en-US" sz="2000" b="0" dirty="0">
                <a:latin typeface="Comic Sans MS"/>
                <a:cs typeface="Comic Sans MS"/>
              </a:rPr>
              <a:t> Test bodies fall with the same acceleration</a:t>
            </a:r>
          </a:p>
          <a:p>
            <a:pPr lvl="1">
              <a:lnSpc>
                <a:spcPct val="120000"/>
              </a:lnSpc>
              <a:buSzPct val="150000"/>
            </a:pPr>
            <a:r>
              <a:rPr lang="en-US" sz="2000" b="0" dirty="0">
                <a:solidFill>
                  <a:schemeClr val="accent2"/>
                </a:solidFill>
                <a:latin typeface="Comic Sans MS"/>
                <a:cs typeface="Comic Sans MS"/>
              </a:rPr>
              <a:t>Weak Equivalence Principle (WEP)</a:t>
            </a:r>
            <a:endParaRPr lang="en-US" sz="2000" b="0" dirty="0">
              <a:latin typeface="Comic Sans MS"/>
              <a:cs typeface="Comic Sans MS"/>
            </a:endParaRPr>
          </a:p>
          <a:p>
            <a:pPr>
              <a:lnSpc>
                <a:spcPct val="120000"/>
              </a:lnSpc>
              <a:buClr>
                <a:srgbClr val="FF0000"/>
              </a:buClr>
              <a:buSzPct val="150000"/>
              <a:buFont typeface="Wingdings" charset="0"/>
              <a:buChar char="§"/>
            </a:pPr>
            <a:r>
              <a:rPr lang="en-US" sz="2000" b="0" dirty="0">
                <a:latin typeface="Comic Sans MS"/>
                <a:cs typeface="Comic Sans MS"/>
              </a:rPr>
              <a:t> In a local freely falling frame, physics (</a:t>
            </a:r>
            <a:r>
              <a:rPr lang="en-US" sz="2000" b="0" dirty="0" err="1">
                <a:latin typeface="Comic Sans MS"/>
                <a:cs typeface="Comic Sans MS"/>
              </a:rPr>
              <a:t>nongravitational</a:t>
            </a:r>
            <a:r>
              <a:rPr lang="en-US" sz="2000" b="0" dirty="0">
                <a:latin typeface="Comic Sans MS"/>
                <a:cs typeface="Comic Sans MS"/>
              </a:rPr>
              <a:t>)  is 	independent of frame</a:t>
            </a:r>
            <a:r>
              <a:rPr lang="ja-JP" altLang="en-US" sz="2000" b="0" dirty="0">
                <a:latin typeface="Comic Sans MS"/>
                <a:cs typeface="Comic Sans MS"/>
              </a:rPr>
              <a:t>’</a:t>
            </a:r>
            <a:r>
              <a:rPr lang="en-US" sz="2000" b="0" dirty="0">
                <a:latin typeface="Comic Sans MS"/>
                <a:cs typeface="Comic Sans MS"/>
              </a:rPr>
              <a:t>s velocity</a:t>
            </a:r>
          </a:p>
          <a:p>
            <a:pPr lvl="1">
              <a:lnSpc>
                <a:spcPct val="120000"/>
              </a:lnSpc>
              <a:buClr>
                <a:srgbClr val="FF0000"/>
              </a:buClr>
              <a:buSzPct val="150000"/>
            </a:pPr>
            <a:r>
              <a:rPr lang="en-US" sz="2000" b="0" dirty="0">
                <a:solidFill>
                  <a:schemeClr val="accent2"/>
                </a:solidFill>
                <a:latin typeface="Comic Sans MS"/>
                <a:cs typeface="Comic Sans MS"/>
              </a:rPr>
              <a:t>Local Lorentz Invariance (LLI)</a:t>
            </a:r>
          </a:p>
          <a:p>
            <a:pPr>
              <a:lnSpc>
                <a:spcPct val="120000"/>
              </a:lnSpc>
              <a:buClr>
                <a:srgbClr val="FF0000"/>
              </a:buClr>
              <a:buSzPct val="150000"/>
              <a:buFont typeface="Wingdings" charset="0"/>
              <a:buChar char="§"/>
            </a:pPr>
            <a:r>
              <a:rPr lang="en-US" sz="2000" b="0" dirty="0">
                <a:latin typeface="Comic Sans MS"/>
                <a:cs typeface="Comic Sans MS"/>
              </a:rPr>
              <a:t>In a local freely falling frame, physics (non-gravitational) is 	independent of frame</a:t>
            </a:r>
            <a:r>
              <a:rPr lang="ja-JP" altLang="en-US" sz="2000" b="0" dirty="0">
                <a:latin typeface="Comic Sans MS"/>
                <a:cs typeface="Comic Sans MS"/>
              </a:rPr>
              <a:t>’</a:t>
            </a:r>
            <a:r>
              <a:rPr lang="en-US" sz="2000" b="0" dirty="0">
                <a:latin typeface="Comic Sans MS"/>
                <a:cs typeface="Comic Sans MS"/>
              </a:rPr>
              <a:t>s location</a:t>
            </a:r>
          </a:p>
          <a:p>
            <a:pPr lvl="1">
              <a:lnSpc>
                <a:spcPct val="120000"/>
              </a:lnSpc>
              <a:buClr>
                <a:srgbClr val="FF0000"/>
              </a:buClr>
              <a:buSzPct val="150000"/>
            </a:pPr>
            <a:r>
              <a:rPr lang="en-US" sz="2000" b="0" dirty="0">
                <a:solidFill>
                  <a:schemeClr val="accent2"/>
                </a:solidFill>
                <a:latin typeface="Comic Sans MS"/>
                <a:cs typeface="Comic Sans MS"/>
              </a:rPr>
              <a:t>Local Position Invariance (LPI)</a:t>
            </a:r>
            <a:r>
              <a:rPr lang="en-US" sz="2000" b="0" dirty="0">
                <a:latin typeface="Comic Sans MS"/>
                <a:cs typeface="Comic Sans MS"/>
              </a:rPr>
              <a:t/>
            </a:r>
            <a:br>
              <a:rPr lang="en-US" sz="2000" b="0" dirty="0">
                <a:latin typeface="Comic Sans MS"/>
                <a:cs typeface="Comic Sans MS"/>
              </a:rPr>
            </a:br>
            <a:endParaRPr lang="en-US" sz="2000" b="0" dirty="0">
              <a:latin typeface="Comic Sans MS"/>
              <a:cs typeface="Comic Sans MS"/>
            </a:endParaRPr>
          </a:p>
          <a:p>
            <a:pPr>
              <a:buClr>
                <a:srgbClr val="FF0000"/>
              </a:buClr>
              <a:buSzPct val="150000"/>
              <a:buFont typeface="Wingdings" charset="0"/>
              <a:buChar char="§"/>
            </a:pPr>
            <a:endParaRPr lang="en-US" sz="2000" b="0" dirty="0">
              <a:latin typeface="Comic Sans MS"/>
              <a:cs typeface="Comic Sans MS"/>
            </a:endParaRPr>
          </a:p>
        </p:txBody>
      </p:sp>
      <p:graphicFrame>
        <p:nvGraphicFramePr>
          <p:cNvPr id="118813" name="Group 29"/>
          <p:cNvGraphicFramePr>
            <a:graphicFrameLocks noGrp="1"/>
          </p:cNvGraphicFramePr>
          <p:nvPr/>
        </p:nvGraphicFramePr>
        <p:xfrm>
          <a:off x="2057400" y="4419600"/>
          <a:ext cx="4191000" cy="1584959"/>
        </p:xfrm>
        <a:graphic>
          <a:graphicData uri="http://schemas.openxmlformats.org/drawingml/2006/table">
            <a:tbl>
              <a:tblPr/>
              <a:tblGrid>
                <a:gridCol w="4191000"/>
              </a:tblGrid>
              <a:tr h="1143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omic Sans MS" charset="0"/>
                          <a:ea typeface="ＭＳ Ｐゴシック" charset="0"/>
                        </a:rPr>
                        <a:t>EEP  =&gt; Metric theory of gravity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Symbol" charset="0"/>
                        <a:ea typeface="ＭＳ Ｐゴシック" charset="0"/>
                      </a:endParaRPr>
                    </a:p>
                    <a:p>
                      <a:pPr marL="45720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50000"/>
                        <a:buFont typeface="Times" charset="0"/>
                        <a:buChar char="•"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Symbol" charset="0"/>
                          <a:ea typeface="ＭＳ Ｐゴシック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Symbol" charset="0"/>
                          <a:ea typeface="ＭＳ Ｐゴシック" charset="0"/>
                        </a:rPr>
                        <a:t>h</a:t>
                      </a:r>
                      <a:r>
                        <a:rPr kumimoji="0" lang="en-US" sz="2000" b="0" i="0" u="none" strike="noStrike" cap="none" normalizeH="0" baseline="-2500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Symbol" charset="0"/>
                          <a:ea typeface="ＭＳ Ｐゴシック" charset="0"/>
                        </a:rPr>
                        <a:t>mn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omic Sans MS" charset="0"/>
                          <a:ea typeface="ＭＳ Ｐゴシック" charset="0"/>
                        </a:rPr>
                        <a:t> locally -&gt; symmetric </a:t>
                      </a: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omic Sans MS" charset="0"/>
                          <a:ea typeface="ＭＳ Ｐゴシック" charset="0"/>
                        </a:rPr>
                        <a:t>g</a:t>
                      </a:r>
                      <a:r>
                        <a:rPr kumimoji="0" lang="en-US" sz="2000" b="0" i="0" u="none" strike="noStrike" cap="none" normalizeH="0" baseline="-2500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Symbol" charset="0"/>
                          <a:ea typeface="ＭＳ Ｐゴシック" charset="0"/>
                        </a:rPr>
                        <a:t>mn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omic Sans MS" charset="0"/>
                        <a:ea typeface="ＭＳ Ｐゴシック" charset="0"/>
                      </a:endParaRPr>
                    </a:p>
                    <a:p>
                      <a:pPr marL="45720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50000"/>
                        <a:buFont typeface="Times" charset="0"/>
                        <a:buChar char="•"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omic Sans MS" charset="0"/>
                          <a:ea typeface="ＭＳ Ｐゴシック" charset="0"/>
                        </a:rPr>
                        <a:t> </a:t>
                      </a:r>
                      <a:r>
                        <a:rPr kumimoji="0" lang="ja-JP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/>
                          <a:ea typeface="ＭＳ Ｐゴシック" charset="0"/>
                        </a:rPr>
                        <a:t>“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omic Sans MS" charset="0"/>
                          <a:ea typeface="ＭＳ Ｐゴシック" charset="0"/>
                        </a:rPr>
                        <a:t>comma</a:t>
                      </a:r>
                      <a:r>
                        <a:rPr kumimoji="0" lang="ja-JP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/>
                          <a:ea typeface="ＭＳ Ｐゴシック" charset="0"/>
                        </a:rPr>
                        <a:t>”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omic Sans MS" charset="0"/>
                          <a:ea typeface="ＭＳ Ｐゴシック" charset="0"/>
                        </a:rPr>
                        <a:t> -&gt; </a:t>
                      </a:r>
                      <a:r>
                        <a:rPr kumimoji="0" lang="ja-JP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/>
                          <a:ea typeface="ＭＳ Ｐゴシック" charset="0"/>
                        </a:rPr>
                        <a:t>“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omic Sans MS" charset="0"/>
                          <a:ea typeface="ＭＳ Ｐゴシック" charset="0"/>
                        </a:rPr>
                        <a:t>semicolon</a:t>
                      </a:r>
                      <a:r>
                        <a:rPr kumimoji="0" lang="ja-JP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/>
                          <a:ea typeface="ＭＳ Ｐゴシック" charset="0"/>
                        </a:rPr>
                        <a:t>”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omic Sans MS" charset="0"/>
                          <a:ea typeface="ＭＳ Ｐゴシック" charset="0"/>
                        </a:rPr>
                        <a:t/>
                      </a:r>
                      <a:b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omic Sans MS" charset="0"/>
                          <a:ea typeface="ＭＳ Ｐゴシック" charset="0"/>
                        </a:rPr>
                      </a:b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omic Sans MS" charset="0"/>
                          <a:ea typeface="ＭＳ Ｐゴシック" charset="0"/>
                        </a:rPr>
                        <a:t/>
                      </a:r>
                      <a:b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omic Sans MS" charset="0"/>
                          <a:ea typeface="ＭＳ Ｐゴシック" charset="0"/>
                        </a:rPr>
                      </a:b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omic Sans MS" charset="0"/>
                          <a:ea typeface="ＭＳ Ｐゴシック" charset="0"/>
                        </a:rPr>
                        <a:t>Gravity = Geometry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charset="0"/>
                        <a:ea typeface="ＭＳ Ｐゴシック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</a:tbl>
          </a:graphicData>
        </a:graphic>
      </p:graphicFrame>
      <p:pic>
        <p:nvPicPr>
          <p:cNvPr id="6" name="Picture 1" descr="FLlog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5638800"/>
            <a:ext cx="714375" cy="11255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88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82" name="Freeform 6"/>
          <p:cNvSpPr>
            <a:spLocks/>
          </p:cNvSpPr>
          <p:nvPr/>
        </p:nvSpPr>
        <p:spPr bwMode="auto">
          <a:xfrm>
            <a:off x="7124700" y="1268413"/>
            <a:ext cx="876300" cy="2895600"/>
          </a:xfrm>
          <a:custGeom>
            <a:avLst/>
            <a:gdLst>
              <a:gd name="T0" fmla="*/ 168 w 552"/>
              <a:gd name="T1" fmla="*/ 1824 h 1824"/>
              <a:gd name="T2" fmla="*/ 72 w 552"/>
              <a:gd name="T3" fmla="*/ 1680 h 1824"/>
              <a:gd name="T4" fmla="*/ 24 w 552"/>
              <a:gd name="T5" fmla="*/ 1488 h 1824"/>
              <a:gd name="T6" fmla="*/ 24 w 552"/>
              <a:gd name="T7" fmla="*/ 1296 h 1824"/>
              <a:gd name="T8" fmla="*/ 168 w 552"/>
              <a:gd name="T9" fmla="*/ 960 h 1824"/>
              <a:gd name="T10" fmla="*/ 360 w 552"/>
              <a:gd name="T11" fmla="*/ 768 h 1824"/>
              <a:gd name="T12" fmla="*/ 504 w 552"/>
              <a:gd name="T13" fmla="*/ 432 h 1824"/>
              <a:gd name="T14" fmla="*/ 552 w 552"/>
              <a:gd name="T15" fmla="*/ 240 h 1824"/>
              <a:gd name="T16" fmla="*/ 504 w 552"/>
              <a:gd name="T17" fmla="*/ 48 h 1824"/>
              <a:gd name="T18" fmla="*/ 504 w 552"/>
              <a:gd name="T19" fmla="*/ 0 h 18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52" h="1824">
                <a:moveTo>
                  <a:pt x="168" y="1824"/>
                </a:moveTo>
                <a:cubicBezTo>
                  <a:pt x="132" y="1780"/>
                  <a:pt x="96" y="1736"/>
                  <a:pt x="72" y="1680"/>
                </a:cubicBezTo>
                <a:cubicBezTo>
                  <a:pt x="48" y="1624"/>
                  <a:pt x="32" y="1552"/>
                  <a:pt x="24" y="1488"/>
                </a:cubicBezTo>
                <a:cubicBezTo>
                  <a:pt x="16" y="1424"/>
                  <a:pt x="0" y="1384"/>
                  <a:pt x="24" y="1296"/>
                </a:cubicBezTo>
                <a:cubicBezTo>
                  <a:pt x="48" y="1208"/>
                  <a:pt x="112" y="1048"/>
                  <a:pt x="168" y="960"/>
                </a:cubicBezTo>
                <a:cubicBezTo>
                  <a:pt x="224" y="872"/>
                  <a:pt x="304" y="856"/>
                  <a:pt x="360" y="768"/>
                </a:cubicBezTo>
                <a:cubicBezTo>
                  <a:pt x="416" y="680"/>
                  <a:pt x="472" y="520"/>
                  <a:pt x="504" y="432"/>
                </a:cubicBezTo>
                <a:cubicBezTo>
                  <a:pt x="536" y="344"/>
                  <a:pt x="552" y="304"/>
                  <a:pt x="552" y="240"/>
                </a:cubicBezTo>
                <a:cubicBezTo>
                  <a:pt x="552" y="176"/>
                  <a:pt x="512" y="88"/>
                  <a:pt x="504" y="48"/>
                </a:cubicBezTo>
                <a:cubicBezTo>
                  <a:pt x="496" y="8"/>
                  <a:pt x="500" y="4"/>
                  <a:pt x="504" y="0"/>
                </a:cubicBezTo>
              </a:path>
            </a:pathLst>
          </a:custGeom>
          <a:noFill/>
          <a:ln w="28575" cap="flat" cmpd="sng">
            <a:solidFill>
              <a:srgbClr val="800080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6983" name="Freeform 7"/>
          <p:cNvSpPr>
            <a:spLocks/>
          </p:cNvSpPr>
          <p:nvPr/>
        </p:nvSpPr>
        <p:spPr bwMode="auto">
          <a:xfrm>
            <a:off x="7315200" y="1344613"/>
            <a:ext cx="609600" cy="2819400"/>
          </a:xfrm>
          <a:custGeom>
            <a:avLst/>
            <a:gdLst>
              <a:gd name="T0" fmla="*/ 48 w 384"/>
              <a:gd name="T1" fmla="*/ 1776 h 1776"/>
              <a:gd name="T2" fmla="*/ 0 w 384"/>
              <a:gd name="T3" fmla="*/ 1440 h 1776"/>
              <a:gd name="T4" fmla="*/ 48 w 384"/>
              <a:gd name="T5" fmla="*/ 1008 h 1776"/>
              <a:gd name="T6" fmla="*/ 240 w 384"/>
              <a:gd name="T7" fmla="*/ 480 h 1776"/>
              <a:gd name="T8" fmla="*/ 336 w 384"/>
              <a:gd name="T9" fmla="*/ 288 h 1776"/>
              <a:gd name="T10" fmla="*/ 336 w 384"/>
              <a:gd name="T11" fmla="*/ 192 h 1776"/>
              <a:gd name="T12" fmla="*/ 384 w 384"/>
              <a:gd name="T13" fmla="*/ 0 h 17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84" h="1776">
                <a:moveTo>
                  <a:pt x="48" y="1776"/>
                </a:moveTo>
                <a:cubicBezTo>
                  <a:pt x="24" y="1672"/>
                  <a:pt x="0" y="1568"/>
                  <a:pt x="0" y="1440"/>
                </a:cubicBezTo>
                <a:cubicBezTo>
                  <a:pt x="0" y="1312"/>
                  <a:pt x="8" y="1168"/>
                  <a:pt x="48" y="1008"/>
                </a:cubicBezTo>
                <a:cubicBezTo>
                  <a:pt x="88" y="848"/>
                  <a:pt x="192" y="600"/>
                  <a:pt x="240" y="480"/>
                </a:cubicBezTo>
                <a:cubicBezTo>
                  <a:pt x="288" y="360"/>
                  <a:pt x="320" y="336"/>
                  <a:pt x="336" y="288"/>
                </a:cubicBezTo>
                <a:cubicBezTo>
                  <a:pt x="352" y="240"/>
                  <a:pt x="328" y="240"/>
                  <a:pt x="336" y="192"/>
                </a:cubicBezTo>
                <a:cubicBezTo>
                  <a:pt x="344" y="144"/>
                  <a:pt x="376" y="32"/>
                  <a:pt x="384" y="0"/>
                </a:cubicBez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6984" name="Text Box 8"/>
          <p:cNvSpPr txBox="1">
            <a:spLocks noChangeArrowheads="1"/>
          </p:cNvSpPr>
          <p:nvPr/>
        </p:nvSpPr>
        <p:spPr bwMode="auto">
          <a:xfrm>
            <a:off x="7375525" y="4052888"/>
            <a:ext cx="28733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1</a:t>
            </a:r>
          </a:p>
        </p:txBody>
      </p:sp>
      <p:sp>
        <p:nvSpPr>
          <p:cNvPr id="126985" name="Text Box 9"/>
          <p:cNvSpPr txBox="1">
            <a:spLocks noChangeArrowheads="1"/>
          </p:cNvSpPr>
          <p:nvPr/>
        </p:nvSpPr>
        <p:spPr bwMode="auto">
          <a:xfrm>
            <a:off x="7829550" y="838200"/>
            <a:ext cx="323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2</a:t>
            </a:r>
          </a:p>
        </p:txBody>
      </p:sp>
      <p:sp>
        <p:nvSpPr>
          <p:cNvPr id="126994" name="Text Box 18"/>
          <p:cNvSpPr txBox="1">
            <a:spLocks noChangeArrowheads="1"/>
          </p:cNvSpPr>
          <p:nvPr/>
        </p:nvSpPr>
        <p:spPr bwMode="auto">
          <a:xfrm>
            <a:off x="-23670" y="60710"/>
            <a:ext cx="9255057" cy="584776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ja-JP" altLang="en-US" sz="32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“</a:t>
            </a:r>
            <a:r>
              <a:rPr lang="en-US" sz="32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Curved spacetime tells matter how to move</a:t>
            </a:r>
            <a:r>
              <a:rPr lang="ja-JP" altLang="en-US" sz="32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”</a:t>
            </a:r>
            <a:endParaRPr lang="en-US" sz="3200" b="1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26995" name="Text Box 19"/>
          <p:cNvSpPr txBox="1">
            <a:spLocks noChangeArrowheads="1"/>
          </p:cNvSpPr>
          <p:nvPr/>
        </p:nvSpPr>
        <p:spPr bwMode="auto">
          <a:xfrm>
            <a:off x="1127125" y="2057400"/>
            <a:ext cx="53514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Euler-Lagrange equations (using </a:t>
            </a:r>
            <a:r>
              <a:rPr lang="en-US">
                <a:latin typeface="Symbol" charset="0"/>
                <a:sym typeface="Symbol" charset="0"/>
              </a:rPr>
              <a:t></a:t>
            </a:r>
            <a:r>
              <a:rPr lang="en-US"/>
              <a:t> as parameter):</a:t>
            </a:r>
          </a:p>
        </p:txBody>
      </p:sp>
      <p:sp>
        <p:nvSpPr>
          <p:cNvPr id="126996" name="Text Box 20"/>
          <p:cNvSpPr txBox="1">
            <a:spLocks noChangeArrowheads="1"/>
          </p:cNvSpPr>
          <p:nvPr/>
        </p:nvSpPr>
        <p:spPr bwMode="auto">
          <a:xfrm>
            <a:off x="1127125" y="3214688"/>
            <a:ext cx="229393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Christoffel symbols</a:t>
            </a:r>
          </a:p>
        </p:txBody>
      </p:sp>
      <p:sp>
        <p:nvSpPr>
          <p:cNvPr id="126999" name="Text Box 23"/>
          <p:cNvSpPr txBox="1">
            <a:spLocks noChangeArrowheads="1"/>
          </p:cNvSpPr>
          <p:nvPr/>
        </p:nvSpPr>
        <p:spPr bwMode="auto">
          <a:xfrm>
            <a:off x="1066800" y="4191048"/>
            <a:ext cx="254793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ja-JP" altLang="en-US" dirty="0">
                <a:latin typeface="Arial"/>
              </a:rPr>
              <a:t>“</a:t>
            </a:r>
            <a:r>
              <a:rPr lang="en-US" dirty="0"/>
              <a:t>Gradient</a:t>
            </a:r>
            <a:r>
              <a:rPr lang="ja-JP" altLang="en-US" dirty="0">
                <a:latin typeface="Arial"/>
              </a:rPr>
              <a:t>”</a:t>
            </a:r>
            <a:r>
              <a:rPr lang="en-US" dirty="0"/>
              <a:t> of a vector</a:t>
            </a:r>
          </a:p>
        </p:txBody>
      </p:sp>
      <p:sp>
        <p:nvSpPr>
          <p:cNvPr id="127000" name="Text Box 24"/>
          <p:cNvSpPr txBox="1">
            <a:spLocks noChangeArrowheads="1"/>
          </p:cNvSpPr>
          <p:nvPr/>
        </p:nvSpPr>
        <p:spPr bwMode="auto">
          <a:xfrm>
            <a:off x="1035824" y="6047030"/>
            <a:ext cx="58531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dirty="0"/>
              <a:t>A geodesic parallel transports its own tangent vector</a:t>
            </a:r>
          </a:p>
        </p:txBody>
      </p:sp>
      <p:pic>
        <p:nvPicPr>
          <p:cNvPr id="18" name="Picture 1" descr="FLlog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5638800"/>
            <a:ext cx="714375" cy="11255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518" y="677766"/>
            <a:ext cx="3421063" cy="1457613"/>
          </a:xfrm>
          <a:prstGeom prst="rect">
            <a:avLst/>
          </a:prstGeom>
        </p:spPr>
      </p:pic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188" y="2439603"/>
            <a:ext cx="3008607" cy="771242"/>
          </a:xfrm>
          <a:prstGeom prst="rect">
            <a:avLst/>
          </a:prstGeom>
          <a:ln w="38100" cmpd="sng">
            <a:solidFill>
              <a:srgbClr val="FF0000"/>
            </a:solidFill>
          </a:ln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026" y="3491776"/>
            <a:ext cx="4800918" cy="737396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5436" y="4775905"/>
            <a:ext cx="1650097" cy="431447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892" y="4576354"/>
            <a:ext cx="3721342" cy="1305471"/>
          </a:xfrm>
          <a:prstGeom prst="rect">
            <a:avLst/>
          </a:prstGeom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135" y="6031540"/>
            <a:ext cx="1343265" cy="4565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2" name="Text Box 4"/>
          <p:cNvSpPr txBox="1">
            <a:spLocks noChangeArrowheads="1"/>
          </p:cNvSpPr>
          <p:nvPr/>
        </p:nvSpPr>
        <p:spPr bwMode="auto">
          <a:xfrm>
            <a:off x="746125" y="685800"/>
            <a:ext cx="44942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Continuous matter, stress energy tensor</a:t>
            </a:r>
          </a:p>
        </p:txBody>
      </p:sp>
      <p:sp>
        <p:nvSpPr>
          <p:cNvPr id="83973" name="Text Box 5"/>
          <p:cNvSpPr txBox="1">
            <a:spLocks noChangeArrowheads="1"/>
          </p:cNvSpPr>
          <p:nvPr/>
        </p:nvSpPr>
        <p:spPr bwMode="auto">
          <a:xfrm>
            <a:off x="898525" y="1184275"/>
            <a:ext cx="16367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Perfect fluid:</a:t>
            </a:r>
          </a:p>
        </p:txBody>
      </p:sp>
      <p:sp>
        <p:nvSpPr>
          <p:cNvPr id="83978" name="Text Box 10"/>
          <p:cNvSpPr txBox="1">
            <a:spLocks noChangeArrowheads="1"/>
          </p:cNvSpPr>
          <p:nvPr/>
        </p:nvSpPr>
        <p:spPr bwMode="auto">
          <a:xfrm>
            <a:off x="898525" y="3177215"/>
            <a:ext cx="30638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1st law of Thermodynamics</a:t>
            </a:r>
          </a:p>
        </p:txBody>
      </p:sp>
      <p:sp>
        <p:nvSpPr>
          <p:cNvPr id="83979" name="Text Box 11"/>
          <p:cNvSpPr txBox="1">
            <a:spLocks noChangeArrowheads="1"/>
          </p:cNvSpPr>
          <p:nvPr/>
        </p:nvSpPr>
        <p:spPr bwMode="auto">
          <a:xfrm>
            <a:off x="822325" y="4244015"/>
            <a:ext cx="29670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Relativistic Euler equation</a:t>
            </a:r>
          </a:p>
        </p:txBody>
      </p:sp>
      <p:sp>
        <p:nvSpPr>
          <p:cNvPr id="83981" name="Text Box 13"/>
          <p:cNvSpPr txBox="1">
            <a:spLocks noChangeArrowheads="1"/>
          </p:cNvSpPr>
          <p:nvPr/>
        </p:nvSpPr>
        <p:spPr bwMode="auto">
          <a:xfrm>
            <a:off x="1050925" y="5356035"/>
            <a:ext cx="25019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dirty="0"/>
              <a:t>Compare with Newton</a:t>
            </a:r>
          </a:p>
        </p:txBody>
      </p:sp>
      <p:pic>
        <p:nvPicPr>
          <p:cNvPr id="15" name="Picture 1" descr="FLlog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5638800"/>
            <a:ext cx="714375" cy="11255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18"/>
          <p:cNvSpPr txBox="1">
            <a:spLocks noChangeArrowheads="1"/>
          </p:cNvSpPr>
          <p:nvPr/>
        </p:nvSpPr>
        <p:spPr bwMode="auto">
          <a:xfrm>
            <a:off x="-10970" y="60710"/>
            <a:ext cx="9255057" cy="584776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ja-JP" alt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“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Curved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spacetime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tells matter how to move</a:t>
            </a:r>
            <a:r>
              <a:rPr lang="ja-JP" alt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”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456811" y="1934785"/>
            <a:ext cx="254428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ymbol" charset="2"/>
                <a:cs typeface="Symbol" charset="2"/>
              </a:rPr>
              <a:t>r</a:t>
            </a:r>
            <a:r>
              <a:rPr lang="en-US" dirty="0" smtClean="0"/>
              <a:t>  = rest mass density</a:t>
            </a:r>
          </a:p>
          <a:p>
            <a:pPr marL="285750" indent="-285750">
              <a:buFont typeface="Symbol" charset="0"/>
              <a:buChar char="e"/>
            </a:pPr>
            <a:r>
              <a:rPr lang="en-US" dirty="0" smtClean="0"/>
              <a:t>= energy density</a:t>
            </a:r>
          </a:p>
          <a:p>
            <a:r>
              <a:rPr lang="en-US" dirty="0" smtClean="0"/>
              <a:t>p  = pressure</a:t>
            </a:r>
          </a:p>
          <a:p>
            <a:r>
              <a:rPr lang="en-US" dirty="0" err="1" smtClean="0"/>
              <a:t>u</a:t>
            </a:r>
            <a:r>
              <a:rPr lang="en-US" baseline="30000" dirty="0" err="1" smtClean="0">
                <a:latin typeface="Symbol" charset="2"/>
                <a:cs typeface="Symbol" charset="2"/>
              </a:rPr>
              <a:t>a</a:t>
            </a:r>
            <a:r>
              <a:rPr lang="en-US" dirty="0" smtClean="0">
                <a:latin typeface="Symbol" charset="2"/>
                <a:cs typeface="Symbol" charset="2"/>
              </a:rPr>
              <a:t> </a:t>
            </a:r>
            <a:r>
              <a:rPr lang="en-US" dirty="0" smtClean="0">
                <a:latin typeface="Comic Sans MS"/>
                <a:cs typeface="Comic Sans MS"/>
              </a:rPr>
              <a:t>= four velocity</a:t>
            </a:r>
            <a:endParaRPr lang="en-US" dirty="0" smtClean="0">
              <a:latin typeface="Symbol" charset="2"/>
              <a:cs typeface="Symbol" charset="2"/>
            </a:endParaRPr>
          </a:p>
        </p:txBody>
      </p:sp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238" y="1151434"/>
            <a:ext cx="5237423" cy="1045666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8615" y="2249972"/>
            <a:ext cx="3840509" cy="650245"/>
          </a:xfrm>
          <a:prstGeom prst="rect">
            <a:avLst/>
          </a:prstGeom>
          <a:ln w="38100" cmpd="sng">
            <a:solidFill>
              <a:srgbClr val="FF0000"/>
            </a:solidFill>
          </a:ln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038" y="3483485"/>
            <a:ext cx="4507143" cy="760530"/>
          </a:xfrm>
          <a:prstGeom prst="rect">
            <a:avLst/>
          </a:prstGeom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2600" y="3607580"/>
            <a:ext cx="2609540" cy="536982"/>
          </a:xfrm>
          <a:prstGeom prst="rect">
            <a:avLst/>
          </a:prstGeom>
          <a:ln w="38100" cmpd="sng">
            <a:solidFill>
              <a:srgbClr val="FF0000"/>
            </a:solidFill>
          </a:ln>
        </p:spPr>
      </p:pic>
      <p:pic>
        <p:nvPicPr>
          <p:cNvPr id="12" name="Picture 11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7884" y="4562120"/>
            <a:ext cx="5668962" cy="824895"/>
          </a:xfrm>
          <a:prstGeom prst="rect">
            <a:avLst/>
          </a:prstGeom>
        </p:spPr>
      </p:pic>
      <p:pic>
        <p:nvPicPr>
          <p:cNvPr id="2" name="Picture 1" descr="latex-image-1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7990" y="5701766"/>
            <a:ext cx="2538991" cy="7569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981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9" name="Text Box 3"/>
          <p:cNvSpPr txBox="1">
            <a:spLocks noChangeArrowheads="1"/>
          </p:cNvSpPr>
          <p:nvPr/>
        </p:nvSpPr>
        <p:spPr bwMode="auto">
          <a:xfrm>
            <a:off x="764780" y="60710"/>
            <a:ext cx="7872868" cy="584776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ja-JP" alt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“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Matter tells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spacetime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how to curve</a:t>
            </a:r>
            <a:r>
              <a:rPr lang="ja-JP" alt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”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16740" name="Text Box 4"/>
          <p:cNvSpPr txBox="1">
            <a:spLocks noChangeArrowheads="1"/>
          </p:cNvSpPr>
          <p:nvPr/>
        </p:nvSpPr>
        <p:spPr bwMode="auto">
          <a:xfrm>
            <a:off x="927100" y="5792785"/>
            <a:ext cx="23987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Einstein</a:t>
            </a:r>
            <a:r>
              <a:rPr lang="ja-JP" altLang="en-US">
                <a:latin typeface="Arial"/>
              </a:rPr>
              <a:t>’</a:t>
            </a:r>
            <a:r>
              <a:rPr lang="en-US"/>
              <a:t>s equations: </a:t>
            </a:r>
          </a:p>
        </p:txBody>
      </p:sp>
      <p:sp>
        <p:nvSpPr>
          <p:cNvPr id="116748" name="Text Box 12"/>
          <p:cNvSpPr txBox="1">
            <a:spLocks noChangeArrowheads="1"/>
          </p:cNvSpPr>
          <p:nvPr/>
        </p:nvSpPr>
        <p:spPr bwMode="auto">
          <a:xfrm>
            <a:off x="822325" y="1190625"/>
            <a:ext cx="18129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dirty="0"/>
              <a:t>Riemann tensor</a:t>
            </a:r>
          </a:p>
        </p:txBody>
      </p:sp>
      <p:sp>
        <p:nvSpPr>
          <p:cNvPr id="116749" name="Text Box 13"/>
          <p:cNvSpPr txBox="1">
            <a:spLocks noChangeArrowheads="1"/>
          </p:cNvSpPr>
          <p:nvPr/>
        </p:nvSpPr>
        <p:spPr bwMode="auto">
          <a:xfrm>
            <a:off x="839788" y="1851025"/>
            <a:ext cx="145256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dirty="0"/>
              <a:t>Ricci tensor</a:t>
            </a:r>
          </a:p>
        </p:txBody>
      </p:sp>
      <p:sp>
        <p:nvSpPr>
          <p:cNvPr id="116750" name="Text Box 14"/>
          <p:cNvSpPr txBox="1">
            <a:spLocks noChangeArrowheads="1"/>
          </p:cNvSpPr>
          <p:nvPr/>
        </p:nvSpPr>
        <p:spPr bwMode="auto">
          <a:xfrm>
            <a:off x="838200" y="2528888"/>
            <a:ext cx="13938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Ricci scalar</a:t>
            </a:r>
          </a:p>
        </p:txBody>
      </p:sp>
      <p:sp>
        <p:nvSpPr>
          <p:cNvPr id="116751" name="Text Box 15"/>
          <p:cNvSpPr txBox="1">
            <a:spLocks noChangeArrowheads="1"/>
          </p:cNvSpPr>
          <p:nvPr/>
        </p:nvSpPr>
        <p:spPr bwMode="auto">
          <a:xfrm>
            <a:off x="871538" y="3519487"/>
            <a:ext cx="18002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dirty="0"/>
              <a:t>Einstein tensor</a:t>
            </a:r>
          </a:p>
        </p:txBody>
      </p:sp>
      <p:sp>
        <p:nvSpPr>
          <p:cNvPr id="116752" name="Text Box 16"/>
          <p:cNvSpPr txBox="1">
            <a:spLocks noChangeArrowheads="1"/>
          </p:cNvSpPr>
          <p:nvPr/>
        </p:nvSpPr>
        <p:spPr bwMode="auto">
          <a:xfrm>
            <a:off x="927100" y="4281709"/>
            <a:ext cx="20335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Bianchi identities</a:t>
            </a:r>
          </a:p>
        </p:txBody>
      </p:sp>
      <p:sp>
        <p:nvSpPr>
          <p:cNvPr id="116754" name="Text Box 18"/>
          <p:cNvSpPr txBox="1">
            <a:spLocks noChangeArrowheads="1"/>
          </p:cNvSpPr>
          <p:nvPr/>
        </p:nvSpPr>
        <p:spPr bwMode="auto">
          <a:xfrm>
            <a:off x="995560" y="5065773"/>
            <a:ext cx="91448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dirty="0"/>
              <a:t>Action</a:t>
            </a:r>
          </a:p>
        </p:txBody>
      </p:sp>
      <p:pic>
        <p:nvPicPr>
          <p:cNvPr id="18" name="Picture 1" descr="FLlog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5638800"/>
            <a:ext cx="714375" cy="11255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4095" y="5653405"/>
            <a:ext cx="2098674" cy="746195"/>
          </a:xfrm>
          <a:prstGeom prst="rect">
            <a:avLst/>
          </a:prstGeom>
        </p:spPr>
      </p:pic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2712" y="1119769"/>
            <a:ext cx="6491288" cy="585206"/>
          </a:xfrm>
          <a:prstGeom prst="rect">
            <a:avLst/>
          </a:prstGeom>
        </p:spPr>
      </p:pic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794" y="1851025"/>
            <a:ext cx="1781174" cy="541740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0" y="2488016"/>
            <a:ext cx="1815307" cy="545444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369" y="3239169"/>
            <a:ext cx="3127375" cy="837531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0" y="4281709"/>
            <a:ext cx="1774031" cy="570543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947" y="4852253"/>
            <a:ext cx="4060082" cy="7865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Text Box 3"/>
          <p:cNvSpPr txBox="1">
            <a:spLocks noChangeArrowheads="1"/>
          </p:cNvSpPr>
          <p:nvPr/>
        </p:nvSpPr>
        <p:spPr bwMode="auto">
          <a:xfrm>
            <a:off x="1230225" y="104775"/>
            <a:ext cx="7075575" cy="584776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Landau-</a:t>
            </a:r>
            <a:r>
              <a:rPr lang="en-US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Lifshitz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Formulation of GR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18437" name="Picture 1" descr="FLlog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5638800"/>
            <a:ext cx="714375" cy="11255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245" y="1544424"/>
            <a:ext cx="2137408" cy="515344"/>
          </a:xfrm>
          <a:prstGeom prst="rect">
            <a:avLst/>
          </a:prstGeom>
        </p:spPr>
      </p:pic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988" y="2655251"/>
            <a:ext cx="5941299" cy="2202378"/>
          </a:xfrm>
          <a:prstGeom prst="rect">
            <a:avLst/>
          </a:prstGeom>
          <a:ln w="38100" cmpd="sng">
            <a:solidFill>
              <a:srgbClr val="FF0000"/>
            </a:solidFill>
          </a:ln>
        </p:spPr>
      </p:pic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225" y="5506938"/>
            <a:ext cx="3903485" cy="79549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11120" y="792082"/>
            <a:ext cx="83944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Post-Newtonian and post-</a:t>
            </a:r>
            <a:r>
              <a:rPr lang="en-US" dirty="0" err="1" smtClean="0"/>
              <a:t>Minkowskian</a:t>
            </a:r>
            <a:r>
              <a:rPr lang="en-US" dirty="0" smtClean="0"/>
              <a:t> theory start with the Landau-</a:t>
            </a:r>
            <a:r>
              <a:rPr lang="en-US" dirty="0" err="1" smtClean="0"/>
              <a:t>Lifshitz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formulatio</a:t>
            </a:r>
            <a:r>
              <a:rPr lang="en-US" dirty="0"/>
              <a:t>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88562" y="1626403"/>
            <a:ext cx="39000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Define the “gothic” metric density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19539" y="2148213"/>
            <a:ext cx="58057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Then Einstein’s equations can be written in the form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50515" y="5137606"/>
            <a:ext cx="63413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Antisymmetry</a:t>
            </a:r>
            <a:r>
              <a:rPr lang="en-US" dirty="0" smtClean="0"/>
              <a:t> of </a:t>
            </a:r>
            <a:r>
              <a:rPr lang="en-US" dirty="0" err="1" smtClean="0"/>
              <a:t>H</a:t>
            </a:r>
            <a:r>
              <a:rPr lang="en-US" baseline="30000" dirty="0" err="1" smtClean="0">
                <a:latin typeface="Symbol" charset="2"/>
                <a:cs typeface="Symbol" charset="2"/>
              </a:rPr>
              <a:t>ambn</a:t>
            </a:r>
            <a:r>
              <a:rPr lang="en-US" dirty="0" smtClean="0">
                <a:latin typeface="Comic Sans MS"/>
                <a:cs typeface="Comic Sans MS"/>
              </a:rPr>
              <a:t> implies the conservation equation</a:t>
            </a:r>
            <a:endParaRPr lang="en-US" dirty="0">
              <a:latin typeface="Symbol" charset="2"/>
              <a:cs typeface="Symbol" charset="2"/>
            </a:endParaRPr>
          </a:p>
        </p:txBody>
      </p:sp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0166" y="5588708"/>
            <a:ext cx="2309180" cy="543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0187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Text Box 3"/>
          <p:cNvSpPr txBox="1">
            <a:spLocks noChangeArrowheads="1"/>
          </p:cNvSpPr>
          <p:nvPr/>
        </p:nvSpPr>
        <p:spPr bwMode="auto">
          <a:xfrm>
            <a:off x="1230225" y="104775"/>
            <a:ext cx="7075575" cy="584776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Landau-</a:t>
            </a:r>
            <a:r>
              <a:rPr lang="en-US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Lifshitz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Formulation of GR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18437" name="Picture 1" descr="FLlog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5638800"/>
            <a:ext cx="714375" cy="11255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74423" y="931791"/>
            <a:ext cx="79371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Conservation equation allows the formulation of global conservation laws:</a:t>
            </a:r>
            <a:endParaRPr lang="en-US" dirty="0"/>
          </a:p>
        </p:txBody>
      </p:sp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948" y="1301123"/>
            <a:ext cx="4268179" cy="1759609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789911" y="3071991"/>
            <a:ext cx="78066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Similar conservation laws for linear momentum, angular momentum,</a:t>
            </a:r>
            <a:r>
              <a:rPr lang="en-US" dirty="0"/>
              <a:t> </a:t>
            </a:r>
            <a:r>
              <a:rPr lang="en-US" dirty="0" smtClean="0"/>
              <a:t>and </a:t>
            </a:r>
            <a:br>
              <a:rPr lang="en-US" dirty="0" smtClean="0"/>
            </a:br>
            <a:r>
              <a:rPr lang="en-US" dirty="0" smtClean="0"/>
              <a:t>motion of a center of mass, with</a:t>
            </a:r>
            <a:endParaRPr lang="en-US" dirty="0"/>
          </a:p>
        </p:txBody>
      </p:sp>
      <p:pic>
        <p:nvPicPr>
          <p:cNvPr id="14" name="Picture 13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948" y="3887376"/>
            <a:ext cx="4909216" cy="2408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2735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Text Box 3"/>
          <p:cNvSpPr txBox="1">
            <a:spLocks noChangeArrowheads="1"/>
          </p:cNvSpPr>
          <p:nvPr/>
        </p:nvSpPr>
        <p:spPr bwMode="auto">
          <a:xfrm>
            <a:off x="1230225" y="104775"/>
            <a:ext cx="7075575" cy="584776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Landau-</a:t>
            </a:r>
            <a:r>
              <a:rPr lang="en-US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Lifshitz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Formulation of GR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18437" name="Picture 1" descr="FLlog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5638800"/>
            <a:ext cx="714375" cy="11255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232" y="937716"/>
            <a:ext cx="2669987" cy="593331"/>
          </a:xfrm>
          <a:prstGeom prst="rect">
            <a:avLst/>
          </a:prstGeom>
        </p:spPr>
      </p:pic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119" y="2009297"/>
            <a:ext cx="1536976" cy="543461"/>
          </a:xfrm>
          <a:prstGeom prst="rect">
            <a:avLst/>
          </a:prstGeom>
        </p:spPr>
      </p:pic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2473" y="1929432"/>
            <a:ext cx="1877137" cy="6388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36377" y="1054498"/>
            <a:ext cx="20440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Define potentials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81683" y="1639965"/>
            <a:ext cx="75117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Impose a coordinate condition (gauge): Harmonic or </a:t>
            </a:r>
            <a:r>
              <a:rPr lang="en-US" dirty="0" err="1" smtClean="0"/>
              <a:t>deDonder</a:t>
            </a:r>
            <a:r>
              <a:rPr lang="en-US" dirty="0" smtClean="0"/>
              <a:t> gauge</a:t>
            </a:r>
            <a:endParaRPr lang="en-US" dirty="0"/>
          </a:p>
        </p:txBody>
      </p:sp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683" y="2740563"/>
            <a:ext cx="5793661" cy="3181000"/>
          </a:xfrm>
          <a:prstGeom prst="rect">
            <a:avLst/>
          </a:prstGeom>
          <a:ln w="38100" cmpd="sng">
            <a:solidFill>
              <a:srgbClr val="FF0000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935951" y="6133859"/>
            <a:ext cx="5227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Still equivalent to the exact Einstein equations</a:t>
            </a:r>
            <a:endParaRPr lang="en-US" dirty="0"/>
          </a:p>
        </p:txBody>
      </p:sp>
      <p:sp>
        <p:nvSpPr>
          <p:cNvPr id="11" name="Cloud Callout 10"/>
          <p:cNvSpPr/>
          <p:nvPr/>
        </p:nvSpPr>
        <p:spPr bwMode="auto">
          <a:xfrm>
            <a:off x="0" y="2907200"/>
            <a:ext cx="2379683" cy="1392852"/>
          </a:xfrm>
          <a:prstGeom prst="cloudCallout">
            <a:avLst>
              <a:gd name="adj1" fmla="val 54627"/>
              <a:gd name="adj2" fmla="val -28690"/>
            </a:avLst>
          </a:prstGeom>
          <a:solidFill>
            <a:srgbClr val="008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omic Sans MS" charset="0"/>
                <a:ea typeface="ＭＳ Ｐゴシック" charset="0"/>
              </a:rPr>
              <a:t>Matter tells</a:t>
            </a:r>
            <a:r>
              <a:rPr kumimoji="0" lang="en-US" b="0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Comic Sans MS" charset="0"/>
                <a:ea typeface="ＭＳ Ｐゴシック" charset="0"/>
              </a:rPr>
              <a:t> </a:t>
            </a:r>
            <a:r>
              <a:rPr kumimoji="0" lang="en-US" b="0" i="0" u="none" strike="noStrike" cap="none" normalizeH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Comic Sans MS" charset="0"/>
                <a:ea typeface="ＭＳ Ｐゴシック" charset="0"/>
              </a:rPr>
              <a:t>spacetime</a:t>
            </a:r>
            <a:r>
              <a:rPr kumimoji="0" lang="en-US" b="0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Comic Sans MS" charset="0"/>
                <a:ea typeface="ＭＳ Ｐゴシック" charset="0"/>
              </a:rPr>
              <a:t> how to curve</a:t>
            </a:r>
            <a:endParaRPr kumimoji="0" lang="en-US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omic Sans MS" charset="0"/>
              <a:ea typeface="ＭＳ Ｐゴシック" charset="0"/>
            </a:endParaRPr>
          </a:p>
        </p:txBody>
      </p:sp>
      <p:sp>
        <p:nvSpPr>
          <p:cNvPr id="16" name="Cloud Callout 15"/>
          <p:cNvSpPr/>
          <p:nvPr/>
        </p:nvSpPr>
        <p:spPr bwMode="auto">
          <a:xfrm>
            <a:off x="38897" y="4300052"/>
            <a:ext cx="2382655" cy="1392852"/>
          </a:xfrm>
          <a:prstGeom prst="cloudCallout">
            <a:avLst>
              <a:gd name="adj1" fmla="val 46710"/>
              <a:gd name="adj2" fmla="val 35809"/>
            </a:avLst>
          </a:prstGeom>
          <a:solidFill>
            <a:srgbClr val="008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normalizeH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Comic Sans MS" charset="0"/>
                <a:ea typeface="ＭＳ Ｐゴシック" charset="0"/>
              </a:rPr>
              <a:t>Spacetime</a:t>
            </a:r>
            <a:r>
              <a:rPr kumimoji="0" lang="en-US" b="0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Comic Sans MS" charset="0"/>
                <a:ea typeface="ＭＳ Ｐゴシック" charset="0"/>
              </a:rPr>
              <a:t> tells matter how to </a:t>
            </a:r>
            <a:r>
              <a:rPr lang="en-US" dirty="0" smtClean="0">
                <a:solidFill>
                  <a:schemeClr val="bg1"/>
                </a:solidFill>
              </a:rPr>
              <a:t>mo</a:t>
            </a:r>
            <a:r>
              <a:rPr kumimoji="0" lang="en-US" b="0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Comic Sans MS" charset="0"/>
                <a:ea typeface="ＭＳ Ｐゴシック" charset="0"/>
              </a:rPr>
              <a:t>ve</a:t>
            </a:r>
            <a:endParaRPr kumimoji="0" lang="en-US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omic Sans MS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54156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6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7" name="Picture 1" descr="FLlog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5638800"/>
            <a:ext cx="714375" cy="11255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144824" y="104775"/>
            <a:ext cx="6761587" cy="584776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The “Relaxed” Einstein Equations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2" name="Picture 1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9200" y="1686102"/>
            <a:ext cx="6836600" cy="1092036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 bwMode="auto">
          <a:xfrm>
            <a:off x="650514" y="3807936"/>
            <a:ext cx="3655278" cy="1443024"/>
          </a:xfrm>
          <a:prstGeom prst="wedgeRoundRectCallout">
            <a:avLst>
              <a:gd name="adj1" fmla="val 8450"/>
              <a:gd name="adj2" fmla="val -126729"/>
              <a:gd name="adj3" fmla="val 16667"/>
            </a:avLst>
          </a:prstGeom>
          <a:solidFill>
            <a:srgbClr val="008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Comic Sans MS" charset="0"/>
                <a:ea typeface="ＭＳ Ｐゴシック" charset="0"/>
              </a:rPr>
              <a:t>Solve</a:t>
            </a:r>
            <a:r>
              <a:rPr kumimoji="0" lang="en-US" sz="2400" b="0" i="0" u="none" strike="noStrike" cap="none" normalizeH="0" dirty="0" smtClean="0">
                <a:ln>
                  <a:noFill/>
                </a:ln>
                <a:solidFill>
                  <a:srgbClr val="FFFFFF"/>
                </a:solidFill>
                <a:effectLst/>
                <a:latin typeface="Comic Sans MS" charset="0"/>
                <a:ea typeface="ＭＳ Ｐゴシック" charset="0"/>
              </a:rPr>
              <a:t> for h as a functional of matter variables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/>
              <a:latin typeface="Comic Sans MS" charset="0"/>
              <a:ea typeface="ＭＳ Ｐゴシック" charset="0"/>
            </a:endParaRPr>
          </a:p>
        </p:txBody>
      </p:sp>
      <p:sp>
        <p:nvSpPr>
          <p:cNvPr id="8" name="Rounded Rectangular Callout 7"/>
          <p:cNvSpPr/>
          <p:nvPr/>
        </p:nvSpPr>
        <p:spPr bwMode="auto">
          <a:xfrm>
            <a:off x="4765503" y="3921871"/>
            <a:ext cx="3675708" cy="1329090"/>
          </a:xfrm>
          <a:prstGeom prst="wedgeRoundRectCallout">
            <a:avLst>
              <a:gd name="adj1" fmla="val 22582"/>
              <a:gd name="adj2" fmla="val -146830"/>
              <a:gd name="adj3" fmla="val 16667"/>
            </a:avLst>
          </a:prstGeom>
          <a:solidFill>
            <a:srgbClr val="008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Comic Sans MS" charset="0"/>
                <a:ea typeface="ＭＳ Ｐゴシック" charset="0"/>
              </a:rPr>
              <a:t>Solve</a:t>
            </a:r>
            <a:r>
              <a:rPr kumimoji="0" lang="en-US" sz="2400" b="0" i="0" u="none" strike="noStrike" cap="none" normalizeH="0" dirty="0" smtClean="0">
                <a:ln>
                  <a:noFill/>
                </a:ln>
                <a:solidFill>
                  <a:srgbClr val="FFFFFF"/>
                </a:solidFill>
                <a:effectLst/>
                <a:latin typeface="Comic Sans MS" charset="0"/>
                <a:ea typeface="ＭＳ Ｐゴシック" charset="0"/>
              </a:rPr>
              <a:t> for evolution of matter variables to give h(</a:t>
            </a:r>
            <a:r>
              <a:rPr kumimoji="0" lang="en-US" sz="2400" b="0" i="0" u="none" strike="noStrike" cap="none" normalizeH="0" dirty="0" err="1" smtClean="0">
                <a:ln>
                  <a:noFill/>
                </a:ln>
                <a:solidFill>
                  <a:srgbClr val="FFFFFF"/>
                </a:solidFill>
                <a:effectLst/>
                <a:latin typeface="Comic Sans MS" charset="0"/>
                <a:ea typeface="ＭＳ Ｐゴシック" charset="0"/>
              </a:rPr>
              <a:t>t,x</a:t>
            </a:r>
            <a:r>
              <a:rPr kumimoji="0" lang="en-US" sz="2400" b="0" i="0" u="none" strike="noStrike" cap="none" normalizeH="0" dirty="0" smtClean="0">
                <a:ln>
                  <a:noFill/>
                </a:ln>
                <a:solidFill>
                  <a:srgbClr val="FFFFFF"/>
                </a:solidFill>
                <a:effectLst/>
                <a:latin typeface="Comic Sans MS" charset="0"/>
                <a:ea typeface="ＭＳ Ｐゴシック" charset="0"/>
              </a:rPr>
              <a:t>)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/>
              <a:latin typeface="Comic Sans MS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28611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7" name="Picture 1" descr="FLlog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5638800"/>
            <a:ext cx="714375" cy="11255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370424" y="104775"/>
            <a:ext cx="8658941" cy="584776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Iterating the “Relaxed” Einstein Equations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916" y="1575749"/>
            <a:ext cx="4745743" cy="104604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12469" y="1130737"/>
            <a:ext cx="66613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Assume that </a:t>
            </a:r>
            <a:r>
              <a:rPr lang="en-US" dirty="0" err="1" smtClean="0"/>
              <a:t>h</a:t>
            </a:r>
            <a:r>
              <a:rPr lang="en-US" baseline="30000" dirty="0" err="1" smtClean="0">
                <a:latin typeface="Symbol" charset="2"/>
                <a:cs typeface="Symbol" charset="2"/>
              </a:rPr>
              <a:t>ab</a:t>
            </a:r>
            <a:r>
              <a:rPr lang="en-US" dirty="0" smtClean="0"/>
              <a:t> is “small”, and iterate the relaxed equation: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20888" y="3980843"/>
            <a:ext cx="50797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Start with h</a:t>
            </a:r>
            <a:r>
              <a:rPr lang="en-US" baseline="-25000" dirty="0" smtClean="0"/>
              <a:t>0</a:t>
            </a:r>
            <a:r>
              <a:rPr lang="en-US" dirty="0" smtClean="0"/>
              <a:t> = 0 and truncate at a desired N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67358" y="4522972"/>
            <a:ext cx="78880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Yields an expansion in powers of G, called a post-</a:t>
            </a:r>
            <a:r>
              <a:rPr lang="en-US" dirty="0" err="1" smtClean="0"/>
              <a:t>Minkowskian</a:t>
            </a:r>
            <a:r>
              <a:rPr lang="en-US" dirty="0" smtClean="0"/>
              <a:t> expansion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944796" y="5158049"/>
            <a:ext cx="3607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Find the motion of matter using</a:t>
            </a:r>
            <a:endParaRPr lang="en-US" dirty="0"/>
          </a:p>
        </p:txBody>
      </p:sp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5223" y="5786380"/>
            <a:ext cx="3238500" cy="812800"/>
          </a:xfrm>
          <a:prstGeom prst="rect">
            <a:avLst/>
          </a:prstGeom>
        </p:spPr>
      </p:pic>
      <p:pic>
        <p:nvPicPr>
          <p:cNvPr id="2" name="Picture 1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614" y="2556204"/>
            <a:ext cx="7842969" cy="1150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406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Text Box 3"/>
          <p:cNvSpPr txBox="1">
            <a:spLocks noChangeArrowheads="1"/>
          </p:cNvSpPr>
          <p:nvPr/>
        </p:nvSpPr>
        <p:spPr bwMode="auto">
          <a:xfrm>
            <a:off x="494309" y="104775"/>
            <a:ext cx="8205692" cy="584776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Solving the “Relaxed” Einstein Equations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18437" name="Picture 1" descr="FLlog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5638800"/>
            <a:ext cx="714375" cy="11255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fig6_1.pdf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5513" y="2215000"/>
            <a:ext cx="6174488" cy="463086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041" y="2416368"/>
            <a:ext cx="2528654" cy="2001093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467" y="4714824"/>
            <a:ext cx="2927228" cy="643747"/>
          </a:xfrm>
          <a:prstGeom prst="rect">
            <a:avLst/>
          </a:prstGeom>
        </p:spPr>
      </p:pic>
      <p:pic>
        <p:nvPicPr>
          <p:cNvPr id="2" name="Picture 1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544" y="1226466"/>
            <a:ext cx="2839581" cy="549262"/>
          </a:xfrm>
          <a:prstGeom prst="rect">
            <a:avLst/>
          </a:prstGeom>
        </p:spPr>
      </p:pic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9125" y="991733"/>
            <a:ext cx="5092700" cy="1036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9761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1295400" y="76200"/>
            <a:ext cx="6664325" cy="584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Foundations of Newtonian Gravity</a:t>
            </a:r>
          </a:p>
        </p:txBody>
      </p:sp>
      <p:sp>
        <p:nvSpPr>
          <p:cNvPr id="19459" name="Text Box 4"/>
          <p:cNvSpPr txBox="1">
            <a:spLocks noChangeArrowheads="1"/>
          </p:cNvSpPr>
          <p:nvPr/>
        </p:nvSpPr>
        <p:spPr bwMode="auto">
          <a:xfrm>
            <a:off x="669925" y="955675"/>
            <a:ext cx="66214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2400" dirty="0"/>
              <a:t>Newton</a:t>
            </a:r>
            <a:r>
              <a:rPr lang="ja-JP" altLang="en-US" sz="2400" dirty="0">
                <a:latin typeface="Arial" charset="0"/>
              </a:rPr>
              <a:t>’</a:t>
            </a:r>
            <a:r>
              <a:rPr lang="en-US" altLang="ja-JP" sz="2400" dirty="0"/>
              <a:t>s 2nd law and the law of gravitation:</a:t>
            </a:r>
            <a:endParaRPr lang="en-US" sz="2400" dirty="0"/>
          </a:p>
        </p:txBody>
      </p:sp>
      <p:sp>
        <p:nvSpPr>
          <p:cNvPr id="19460" name="Text Box 6"/>
          <p:cNvSpPr txBox="1">
            <a:spLocks noChangeArrowheads="1"/>
          </p:cNvSpPr>
          <p:nvPr/>
        </p:nvSpPr>
        <p:spPr bwMode="auto">
          <a:xfrm>
            <a:off x="669925" y="2438400"/>
            <a:ext cx="42703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2400"/>
              <a:t>The principle of equivalence:</a:t>
            </a:r>
          </a:p>
        </p:txBody>
      </p:sp>
      <p:sp>
        <p:nvSpPr>
          <p:cNvPr id="19461" name="Text Box 10"/>
          <p:cNvSpPr txBox="1">
            <a:spLocks noChangeArrowheads="1"/>
          </p:cNvSpPr>
          <p:nvPr/>
        </p:nvSpPr>
        <p:spPr bwMode="auto">
          <a:xfrm>
            <a:off x="1014413" y="3810000"/>
            <a:ext cx="5095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2400"/>
              <a:t>If</a:t>
            </a:r>
          </a:p>
        </p:txBody>
      </p:sp>
      <p:sp>
        <p:nvSpPr>
          <p:cNvPr id="19462" name="Text Box 11"/>
          <p:cNvSpPr txBox="1">
            <a:spLocks noChangeArrowheads="1"/>
          </p:cNvSpPr>
          <p:nvPr/>
        </p:nvSpPr>
        <p:spPr bwMode="auto">
          <a:xfrm>
            <a:off x="746125" y="4460875"/>
            <a:ext cx="743108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2400"/>
              <a:t>Then, comparing the acceleration of two different </a:t>
            </a:r>
          </a:p>
          <a:p>
            <a:r>
              <a:rPr lang="en-US" sz="2400"/>
              <a:t>bodies or materials</a:t>
            </a:r>
          </a:p>
        </p:txBody>
      </p:sp>
      <p:pic>
        <p:nvPicPr>
          <p:cNvPr id="20487" name="Picture 13" descr="FLlog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5638800"/>
            <a:ext cx="714375" cy="11255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4" name="Picture 1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600200"/>
            <a:ext cx="2743200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5" name="Picture 2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971800"/>
            <a:ext cx="1990725" cy="62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6" name="Picture 3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3886200"/>
            <a:ext cx="2495550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7" name="Picture 4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5334000"/>
            <a:ext cx="4905375" cy="70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Text Box 3"/>
          <p:cNvSpPr txBox="1">
            <a:spLocks noChangeArrowheads="1"/>
          </p:cNvSpPr>
          <p:nvPr/>
        </p:nvSpPr>
        <p:spPr bwMode="auto">
          <a:xfrm>
            <a:off x="494309" y="104775"/>
            <a:ext cx="8383625" cy="107721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Solving the “Relaxed” Einstein Equations:</a:t>
            </a:r>
            <a:b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Far zone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18437" name="Picture 1" descr="FLlog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5638800"/>
            <a:ext cx="714375" cy="11255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219" y="2140883"/>
            <a:ext cx="5690072" cy="822661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565" y="3107201"/>
            <a:ext cx="6341107" cy="100386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12469" y="1626403"/>
            <a:ext cx="35812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For x &gt;&gt; x’, Taylor expand |x-x’|</a:t>
            </a:r>
            <a:endParaRPr lang="en-US" dirty="0"/>
          </a:p>
        </p:txBody>
      </p:sp>
      <p:pic>
        <p:nvPicPr>
          <p:cNvPr id="3" name="Picture 2" descr="fig6_2.pdf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7385" y="4111070"/>
            <a:ext cx="3484625" cy="265326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46146" y="4894699"/>
            <a:ext cx="2506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 </a:t>
            </a:r>
            <a:r>
              <a:rPr lang="en-US" dirty="0" err="1" smtClean="0"/>
              <a:t>multipole</a:t>
            </a:r>
            <a:r>
              <a:rPr lang="en-US" dirty="0" smtClean="0"/>
              <a:t> expansion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12472" y="1239158"/>
            <a:ext cx="2259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Near zone integral:</a:t>
            </a:r>
            <a:endParaRPr lang="en-US" dirty="0"/>
          </a:p>
        </p:txBody>
      </p:sp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219" y="5488036"/>
            <a:ext cx="1862393" cy="517836"/>
          </a:xfrm>
          <a:prstGeom prst="rect">
            <a:avLst/>
          </a:prstGeom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7855" y="1161707"/>
            <a:ext cx="679110" cy="50694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40708" y="6189654"/>
            <a:ext cx="26355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Integrals depend on </a:t>
            </a:r>
            <a:r>
              <a:rPr lang="en-US" dirty="0" smtClean="0">
                <a:latin typeface="Apple Chancery"/>
                <a:cs typeface="Apple Chancery"/>
              </a:rPr>
              <a:t>R</a:t>
            </a:r>
            <a:endParaRPr lang="en-US" dirty="0">
              <a:latin typeface="Apple Chancery"/>
              <a:cs typeface="Apple Chancery"/>
            </a:endParaRPr>
          </a:p>
        </p:txBody>
      </p:sp>
    </p:spTree>
    <p:extLst>
      <p:ext uri="{BB962C8B-B14F-4D97-AF65-F5344CB8AC3E}">
        <p14:creationId xmlns:p14="http://schemas.microsoft.com/office/powerpoint/2010/main" val="24401451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7" name="Picture 1" descr="FLlog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5638800"/>
            <a:ext cx="714375" cy="11255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494309" y="104775"/>
            <a:ext cx="8383625" cy="107721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Solving the “Relaxed” Einstein Equations:</a:t>
            </a:r>
            <a:b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Far zone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89911" y="1471508"/>
            <a:ext cx="2089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Far zone integral:</a:t>
            </a:r>
            <a:endParaRPr lang="en-US" dirty="0"/>
          </a:p>
        </p:txBody>
      </p:sp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057" y="1339728"/>
            <a:ext cx="690211" cy="50111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03854" y="1961777"/>
            <a:ext cx="805385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Since contributions to </a:t>
            </a:r>
            <a:r>
              <a:rPr lang="en-US" sz="2400" dirty="0" smtClean="0">
                <a:latin typeface="Symbol" charset="2"/>
                <a:cs typeface="Symbol" charset="2"/>
              </a:rPr>
              <a:t>m</a:t>
            </a:r>
            <a:r>
              <a:rPr lang="en-US" dirty="0" smtClean="0"/>
              <a:t> in the far zone come from retarded fields, they</a:t>
            </a:r>
          </a:p>
          <a:p>
            <a:r>
              <a:rPr lang="en-US" dirty="0"/>
              <a:t>h</a:t>
            </a:r>
            <a:r>
              <a:rPr lang="en-US" dirty="0" smtClean="0"/>
              <a:t>ave the generic form</a:t>
            </a:r>
            <a:endParaRPr lang="en-US" dirty="0"/>
          </a:p>
        </p:txBody>
      </p:sp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750" y="2842514"/>
            <a:ext cx="3576592" cy="63559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96011" y="3925481"/>
            <a:ext cx="39116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Change variables from (r’, </a:t>
            </a:r>
            <a:r>
              <a:rPr lang="en-US" dirty="0" smtClean="0">
                <a:latin typeface="Symbol" charset="2"/>
                <a:cs typeface="Symbol" charset="2"/>
              </a:rPr>
              <a:t>q’, f’</a:t>
            </a:r>
            <a:r>
              <a:rPr lang="en-US" dirty="0" smtClean="0"/>
              <a:t>) </a:t>
            </a:r>
          </a:p>
          <a:p>
            <a:r>
              <a:rPr lang="en-US" dirty="0" smtClean="0"/>
              <a:t>to (</a:t>
            </a:r>
            <a:r>
              <a:rPr lang="en-US" dirty="0">
                <a:latin typeface="Comic Sans MS"/>
                <a:cs typeface="Comic Sans MS"/>
              </a:rPr>
              <a:t>u</a:t>
            </a:r>
            <a:r>
              <a:rPr lang="en-US" dirty="0" smtClean="0"/>
              <a:t>’</a:t>
            </a:r>
            <a:r>
              <a:rPr lang="en-US" dirty="0"/>
              <a:t>, </a:t>
            </a:r>
            <a:r>
              <a:rPr lang="en-US" dirty="0">
                <a:latin typeface="Symbol" charset="2"/>
                <a:cs typeface="Symbol" charset="2"/>
              </a:rPr>
              <a:t>q’, f’</a:t>
            </a:r>
            <a:r>
              <a:rPr lang="en-US" dirty="0" smtClean="0"/>
              <a:t>), where u’ = </a:t>
            </a:r>
            <a:r>
              <a:rPr lang="en-US" dirty="0" err="1" smtClean="0"/>
              <a:t>c</a:t>
            </a:r>
            <a:r>
              <a:rPr lang="en-US" dirty="0" err="1" smtClean="0">
                <a:latin typeface="Symbol" charset="2"/>
                <a:cs typeface="Symbol" charset="2"/>
              </a:rPr>
              <a:t>t</a:t>
            </a:r>
            <a:r>
              <a:rPr lang="en-US" dirty="0" smtClean="0"/>
              <a:t>’ = </a:t>
            </a:r>
            <a:r>
              <a:rPr lang="en-US" dirty="0" err="1" smtClean="0"/>
              <a:t>ct</a:t>
            </a:r>
            <a:r>
              <a:rPr lang="en-US" dirty="0" smtClean="0"/>
              <a:t>’-r’</a:t>
            </a:r>
            <a:endParaRPr lang="en-US" dirty="0"/>
          </a:p>
        </p:txBody>
      </p:sp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2875" y="4743527"/>
            <a:ext cx="4247290" cy="696084"/>
          </a:xfrm>
          <a:prstGeom prst="rect">
            <a:avLst/>
          </a:prstGeom>
        </p:spPr>
      </p:pic>
      <p:pic>
        <p:nvPicPr>
          <p:cNvPr id="10" name="Picture 9" descr="fig6_4.pdf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8712" y="2717442"/>
            <a:ext cx="3911752" cy="2982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7959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7" name="Picture 1" descr="FLlog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5638800"/>
            <a:ext cx="714375" cy="11255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494309" y="104775"/>
            <a:ext cx="8383625" cy="107721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Solving the “Relaxed” Einstein Equations:</a:t>
            </a:r>
            <a:b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Far zone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89911" y="1192688"/>
            <a:ext cx="2089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Far zone integral:</a:t>
            </a:r>
            <a:endParaRPr lang="en-US" dirty="0"/>
          </a:p>
        </p:txBody>
      </p:sp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593" y="1107378"/>
            <a:ext cx="690211" cy="501112"/>
          </a:xfrm>
          <a:prstGeom prst="rect">
            <a:avLst/>
          </a:prstGeom>
        </p:spPr>
      </p:pic>
      <p:pic>
        <p:nvPicPr>
          <p:cNvPr id="10" name="Picture 9" descr="fig6_5a.pdf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521" y="1650753"/>
            <a:ext cx="3080038" cy="2286928"/>
          </a:xfrm>
          <a:prstGeom prst="rect">
            <a:avLst/>
          </a:prstGeom>
        </p:spPr>
      </p:pic>
      <p:pic>
        <p:nvPicPr>
          <p:cNvPr id="13" name="Picture 12" descr="fig6_5b.pdf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559" y="1380878"/>
            <a:ext cx="3130765" cy="2556804"/>
          </a:xfrm>
          <a:prstGeom prst="rect">
            <a:avLst/>
          </a:prstGeom>
        </p:spPr>
      </p:pic>
      <p:pic>
        <p:nvPicPr>
          <p:cNvPr id="14" name="Picture 13" descr="fig6_5c.pdf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9113" y="1380877"/>
            <a:ext cx="3409073" cy="255680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901779" y="5140035"/>
            <a:ext cx="31673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Integral also depends on </a:t>
            </a:r>
            <a:r>
              <a:rPr lang="en-US" dirty="0" smtClean="0">
                <a:latin typeface="Apple Chancery"/>
                <a:cs typeface="Apple Chancery"/>
              </a:rPr>
              <a:t>R</a:t>
            </a:r>
            <a:endParaRPr lang="en-US" dirty="0">
              <a:latin typeface="Apple Chancery"/>
              <a:cs typeface="Apple Chancery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81154" y="5854410"/>
            <a:ext cx="5589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But </a:t>
            </a:r>
            <a:endParaRPr lang="en-US" dirty="0"/>
          </a:p>
        </p:txBody>
      </p:sp>
      <p:pic>
        <p:nvPicPr>
          <p:cNvPr id="17" name="Picture 16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190" y="5772748"/>
            <a:ext cx="2623541" cy="576961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426029" y="5939619"/>
            <a:ext cx="2341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is independent of </a:t>
            </a:r>
            <a:r>
              <a:rPr lang="en-US" dirty="0" smtClean="0">
                <a:latin typeface="Apple Chancery"/>
                <a:cs typeface="Apple Chancery"/>
              </a:rPr>
              <a:t>R</a:t>
            </a:r>
            <a:endParaRPr lang="en-US" dirty="0">
              <a:latin typeface="Apple Chancery"/>
              <a:cs typeface="Apple Chancery"/>
            </a:endParaRPr>
          </a:p>
        </p:txBody>
      </p:sp>
      <p:pic>
        <p:nvPicPr>
          <p:cNvPr id="19" name="Picture 18" descr="latex-image-1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971" y="4059174"/>
            <a:ext cx="6619381" cy="821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5801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FL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4850" y="5715000"/>
            <a:ext cx="628650" cy="990600"/>
          </a:xfrm>
          <a:prstGeom prst="rect">
            <a:avLst/>
          </a:prstGeom>
          <a:noFill/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1567335" y="104775"/>
            <a:ext cx="6237605" cy="107721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Gravity as a source of gravity </a:t>
            </a:r>
          </a:p>
          <a:p>
            <a:pPr algn="ctr">
              <a:defRPr/>
            </a:pP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and gravitational “tails”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24" name="Picture 23" descr="fig6_1.pdf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462" y="1651569"/>
            <a:ext cx="6170005" cy="4627504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 bwMode="auto">
          <a:xfrm>
            <a:off x="2942808" y="2416370"/>
            <a:ext cx="15488" cy="329863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7" name="Straight Connector 6"/>
          <p:cNvCxnSpPr/>
          <p:nvPr/>
        </p:nvCxnSpPr>
        <p:spPr bwMode="auto">
          <a:xfrm flipV="1">
            <a:off x="2958296" y="2679693"/>
            <a:ext cx="1115169" cy="145601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9" name="Straight Connector 8"/>
          <p:cNvCxnSpPr/>
          <p:nvPr/>
        </p:nvCxnSpPr>
        <p:spPr bwMode="auto">
          <a:xfrm flipV="1">
            <a:off x="2942808" y="3934347"/>
            <a:ext cx="1130657" cy="774477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4" name="Straight Connector 13"/>
          <p:cNvCxnSpPr/>
          <p:nvPr/>
        </p:nvCxnSpPr>
        <p:spPr bwMode="auto">
          <a:xfrm flipV="1">
            <a:off x="4073465" y="2679694"/>
            <a:ext cx="0" cy="1254653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6" name="Straight Connector 15"/>
          <p:cNvCxnSpPr/>
          <p:nvPr/>
        </p:nvCxnSpPr>
        <p:spPr bwMode="auto">
          <a:xfrm flipV="1">
            <a:off x="2942808" y="3794942"/>
            <a:ext cx="1920569" cy="173483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8" name="Straight Connector 17"/>
          <p:cNvCxnSpPr/>
          <p:nvPr/>
        </p:nvCxnSpPr>
        <p:spPr bwMode="auto">
          <a:xfrm flipH="1" flipV="1">
            <a:off x="4073466" y="2679694"/>
            <a:ext cx="789911" cy="1115247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Text Box 3"/>
          <p:cNvSpPr txBox="1">
            <a:spLocks noChangeArrowheads="1"/>
          </p:cNvSpPr>
          <p:nvPr/>
        </p:nvSpPr>
        <p:spPr bwMode="auto">
          <a:xfrm>
            <a:off x="494309" y="104775"/>
            <a:ext cx="8383625" cy="107721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Solving the “Relaxed” Einstein Equations:</a:t>
            </a:r>
            <a:b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Near zone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18437" name="Picture 1" descr="FLlog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5638800"/>
            <a:ext cx="714375" cy="11255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12469" y="1626403"/>
            <a:ext cx="37213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For x ~ x’, Taylor expand about t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973297" y="4227949"/>
            <a:ext cx="3954929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A post-Newtonian expansion</a:t>
            </a:r>
            <a:br>
              <a:rPr lang="en-US" dirty="0" smtClean="0"/>
            </a:br>
            <a:r>
              <a:rPr lang="en-US" dirty="0" smtClean="0"/>
              <a:t>in powers of 1/c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Instantaneous potentials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Must also calculate the far-zone</a:t>
            </a:r>
            <a:br>
              <a:rPr lang="en-US" dirty="0"/>
            </a:br>
            <a:r>
              <a:rPr lang="en-US" dirty="0"/>
              <a:t>integral  </a:t>
            </a:r>
          </a:p>
          <a:p>
            <a:endParaRPr lang="en-US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712472" y="1239158"/>
            <a:ext cx="2259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Near zone integral:</a:t>
            </a:r>
            <a:endParaRPr lang="en-US" dirty="0"/>
          </a:p>
        </p:txBody>
      </p:sp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7855" y="1161707"/>
            <a:ext cx="679110" cy="506941"/>
          </a:xfrm>
          <a:prstGeom prst="rect">
            <a:avLst/>
          </a:prstGeom>
        </p:spPr>
      </p:pic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863" y="1995735"/>
            <a:ext cx="5895843" cy="876314"/>
          </a:xfrm>
          <a:prstGeom prst="rect">
            <a:avLst/>
          </a:prstGeom>
        </p:spPr>
      </p:pic>
      <p:pic>
        <p:nvPicPr>
          <p:cNvPr id="12" name="Picture 11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875" y="2872238"/>
            <a:ext cx="6718259" cy="946767"/>
          </a:xfrm>
          <a:prstGeom prst="rect">
            <a:avLst/>
          </a:prstGeom>
        </p:spPr>
      </p:pic>
      <p:pic>
        <p:nvPicPr>
          <p:cNvPr id="14" name="Picture 13" descr="fig6_3.pdf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8301" y="3711696"/>
            <a:ext cx="4206834" cy="3048430"/>
          </a:xfrm>
          <a:prstGeom prst="rect">
            <a:avLst/>
          </a:prstGeom>
        </p:spPr>
      </p:pic>
      <p:pic>
        <p:nvPicPr>
          <p:cNvPr id="20" name="Picture 19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1714" y="5227893"/>
            <a:ext cx="690211" cy="501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8696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FL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4850" y="5715000"/>
            <a:ext cx="628650" cy="990600"/>
          </a:xfrm>
          <a:prstGeom prst="rect">
            <a:avLst/>
          </a:prstGeom>
          <a:noFill/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1468990" y="104775"/>
            <a:ext cx="6093535" cy="107721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Near zone physics; Motion of</a:t>
            </a:r>
            <a:b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extended fluid bodies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29308" y="1192681"/>
            <a:ext cx="20625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Matter variables:</a:t>
            </a:r>
            <a:endParaRPr lang="en-US" dirty="0"/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302" y="1657202"/>
            <a:ext cx="6412223" cy="1868517"/>
          </a:xfrm>
          <a:prstGeom prst="rect">
            <a:avLst/>
          </a:prstGeom>
          <a:ln w="38100" cmpd="sng">
            <a:solidFill>
              <a:srgbClr val="FF0000"/>
            </a:solidFill>
          </a:ln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0799" y="3525719"/>
            <a:ext cx="5823339" cy="9414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29308" y="4542065"/>
            <a:ext cx="36549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Slow-motion assumption v/c &lt;&lt; 1:</a:t>
            </a:r>
            <a:endParaRPr lang="en-US" dirty="0"/>
          </a:p>
        </p:txBody>
      </p:sp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0799" y="5165010"/>
            <a:ext cx="5544981" cy="1099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9043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8" name="Text Box 4"/>
          <p:cNvSpPr txBox="1">
            <a:spLocks noChangeArrowheads="1"/>
          </p:cNvSpPr>
          <p:nvPr/>
        </p:nvSpPr>
        <p:spPr bwMode="auto">
          <a:xfrm>
            <a:off x="248513" y="129310"/>
            <a:ext cx="8658941" cy="584776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ost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-Newtonian approximation: Near zone</a:t>
            </a:r>
          </a:p>
        </p:txBody>
      </p:sp>
      <p:sp>
        <p:nvSpPr>
          <p:cNvPr id="139269" name="Text Box 5"/>
          <p:cNvSpPr txBox="1">
            <a:spLocks noChangeArrowheads="1"/>
          </p:cNvSpPr>
          <p:nvPr/>
        </p:nvSpPr>
        <p:spPr bwMode="auto">
          <a:xfrm>
            <a:off x="3666280" y="3489758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Symbol" charset="0"/>
                <a:sym typeface="Symbol" charset="0"/>
              </a:rPr>
              <a:t></a:t>
            </a:r>
            <a:endParaRPr lang="en-US"/>
          </a:p>
        </p:txBody>
      </p:sp>
      <p:sp>
        <p:nvSpPr>
          <p:cNvPr id="139273" name="Text Box 9"/>
          <p:cNvSpPr txBox="1">
            <a:spLocks noChangeArrowheads="1"/>
          </p:cNvSpPr>
          <p:nvPr/>
        </p:nvSpPr>
        <p:spPr bwMode="auto">
          <a:xfrm>
            <a:off x="6000004" y="3498048"/>
            <a:ext cx="23770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Symbol" charset="0"/>
                <a:sym typeface="Symbol" charset="0"/>
              </a:rPr>
              <a:t></a:t>
            </a:r>
            <a:endParaRPr lang="en-US"/>
          </a:p>
        </p:txBody>
      </p:sp>
      <p:sp>
        <p:nvSpPr>
          <p:cNvPr id="139274" name="Text Box 10"/>
          <p:cNvSpPr txBox="1">
            <a:spLocks noChangeArrowheads="1"/>
          </p:cNvSpPr>
          <p:nvPr/>
        </p:nvSpPr>
        <p:spPr bwMode="auto">
          <a:xfrm>
            <a:off x="4322344" y="3505248"/>
            <a:ext cx="36036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Symbol" charset="0"/>
                <a:sym typeface="Symbol" charset="0"/>
              </a:rPr>
              <a:t></a:t>
            </a:r>
            <a:r>
              <a:rPr lang="en-US" baseline="30000">
                <a:latin typeface="Symbol" charset="0"/>
                <a:sym typeface="Symbol" charset="0"/>
              </a:rPr>
              <a:t></a:t>
            </a:r>
            <a:endParaRPr lang="en-US"/>
          </a:p>
        </p:txBody>
      </p:sp>
      <p:sp>
        <p:nvSpPr>
          <p:cNvPr id="139278" name="Text Box 14"/>
          <p:cNvSpPr txBox="1">
            <a:spLocks noChangeArrowheads="1"/>
          </p:cNvSpPr>
          <p:nvPr/>
        </p:nvSpPr>
        <p:spPr bwMode="auto">
          <a:xfrm>
            <a:off x="6887899" y="3526546"/>
            <a:ext cx="42032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latin typeface="Symbol" charset="0"/>
                <a:sym typeface="Symbol" charset="0"/>
              </a:rPr>
              <a:t></a:t>
            </a:r>
            <a:r>
              <a:rPr lang="en-US" baseline="30000" dirty="0">
                <a:latin typeface="Symbol" charset="0"/>
                <a:sym typeface="Symbol" charset="0"/>
              </a:rPr>
              <a:t></a:t>
            </a:r>
            <a:endParaRPr lang="en-US" dirty="0"/>
          </a:p>
        </p:txBody>
      </p:sp>
      <p:sp>
        <p:nvSpPr>
          <p:cNvPr id="139279" name="Text Box 15"/>
          <p:cNvSpPr txBox="1">
            <a:spLocks noChangeArrowheads="1"/>
          </p:cNvSpPr>
          <p:nvPr/>
        </p:nvSpPr>
        <p:spPr bwMode="auto">
          <a:xfrm>
            <a:off x="5079326" y="3489757"/>
            <a:ext cx="44406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latin typeface="Symbol" charset="0"/>
                <a:sym typeface="Symbol" charset="0"/>
              </a:rPr>
              <a:t></a:t>
            </a:r>
            <a:r>
              <a:rPr lang="en-US" baseline="30000" dirty="0">
                <a:latin typeface="Symbol" charset="0"/>
                <a:sym typeface="Symbol" charset="0"/>
              </a:rPr>
              <a:t></a:t>
            </a:r>
            <a:endParaRPr lang="en-US" dirty="0"/>
          </a:p>
        </p:txBody>
      </p:sp>
      <p:sp>
        <p:nvSpPr>
          <p:cNvPr id="139280" name="Oval 16"/>
          <p:cNvSpPr>
            <a:spLocks noChangeArrowheads="1"/>
          </p:cNvSpPr>
          <p:nvPr/>
        </p:nvSpPr>
        <p:spPr bwMode="auto">
          <a:xfrm>
            <a:off x="3513880" y="2912041"/>
            <a:ext cx="533400" cy="563429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9281" name="Oval 17"/>
          <p:cNvSpPr>
            <a:spLocks noChangeArrowheads="1"/>
          </p:cNvSpPr>
          <p:nvPr/>
        </p:nvSpPr>
        <p:spPr bwMode="auto">
          <a:xfrm>
            <a:off x="5832116" y="2912041"/>
            <a:ext cx="688525" cy="644495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9282" name="AutoShape 18"/>
          <p:cNvSpPr>
            <a:spLocks noChangeArrowheads="1"/>
          </p:cNvSpPr>
          <p:nvPr/>
        </p:nvSpPr>
        <p:spPr bwMode="auto">
          <a:xfrm>
            <a:off x="4169944" y="2957560"/>
            <a:ext cx="533400" cy="533400"/>
          </a:xfrm>
          <a:prstGeom prst="octagon">
            <a:avLst>
              <a:gd name="adj" fmla="val 29287"/>
            </a:avLst>
          </a:prstGeom>
          <a:noFill/>
          <a:ln w="1905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9283" name="AutoShape 19"/>
          <p:cNvSpPr>
            <a:spLocks noChangeArrowheads="1"/>
          </p:cNvSpPr>
          <p:nvPr/>
        </p:nvSpPr>
        <p:spPr bwMode="auto">
          <a:xfrm>
            <a:off x="4847887" y="2895600"/>
            <a:ext cx="938985" cy="660936"/>
          </a:xfrm>
          <a:prstGeom prst="octagon">
            <a:avLst>
              <a:gd name="adj" fmla="val 29287"/>
            </a:avLst>
          </a:prstGeom>
          <a:noFill/>
          <a:ln w="1905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9284" name="AutoShape 20"/>
          <p:cNvSpPr>
            <a:spLocks noChangeArrowheads="1"/>
          </p:cNvSpPr>
          <p:nvPr/>
        </p:nvSpPr>
        <p:spPr bwMode="auto">
          <a:xfrm>
            <a:off x="6567106" y="2895601"/>
            <a:ext cx="1066557" cy="684080"/>
          </a:xfrm>
          <a:prstGeom prst="octagon">
            <a:avLst>
              <a:gd name="adj" fmla="val 29287"/>
            </a:avLst>
          </a:prstGeom>
          <a:noFill/>
          <a:ln w="1905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9286" name="Text Box 22"/>
          <p:cNvSpPr txBox="1">
            <a:spLocks noChangeArrowheads="1"/>
          </p:cNvSpPr>
          <p:nvPr/>
        </p:nvSpPr>
        <p:spPr bwMode="auto">
          <a:xfrm>
            <a:off x="1089025" y="4119563"/>
            <a:ext cx="243046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We need to calculate</a:t>
            </a:r>
          </a:p>
        </p:txBody>
      </p:sp>
      <p:sp>
        <p:nvSpPr>
          <p:cNvPr id="139287" name="Text Box 23"/>
          <p:cNvSpPr txBox="1">
            <a:spLocks noChangeArrowheads="1"/>
          </p:cNvSpPr>
          <p:nvPr/>
        </p:nvSpPr>
        <p:spPr bwMode="auto">
          <a:xfrm>
            <a:off x="974725" y="955675"/>
            <a:ext cx="35480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Recall the action for a geodesic</a:t>
            </a:r>
          </a:p>
        </p:txBody>
      </p:sp>
      <p:pic>
        <p:nvPicPr>
          <p:cNvPr id="18" name="Picture 8" descr="FL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4850" y="5715000"/>
            <a:ext cx="628650" cy="990600"/>
          </a:xfrm>
          <a:prstGeom prst="rect">
            <a:avLst/>
          </a:prstGeom>
          <a:noFill/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8546" y="1345713"/>
            <a:ext cx="6982775" cy="2241803"/>
          </a:xfrm>
          <a:prstGeom prst="rect">
            <a:avLst/>
          </a:prstGeom>
        </p:spPr>
      </p:pic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1345713"/>
            <a:ext cx="1872054" cy="789896"/>
          </a:xfrm>
          <a:prstGeom prst="rect">
            <a:avLst/>
          </a:prstGeom>
          <a:ln w="38100" cmpd="sng">
            <a:solidFill>
              <a:srgbClr val="FF0000"/>
            </a:solidFill>
          </a:ln>
        </p:spPr>
      </p:pic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349" y="4621264"/>
            <a:ext cx="2530889" cy="149667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33750" y="4631377"/>
            <a:ext cx="33781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Two iterations of the relaxed</a:t>
            </a:r>
          </a:p>
          <a:p>
            <a:r>
              <a:rPr lang="en-US" dirty="0"/>
              <a:t>e</a:t>
            </a:r>
            <a:r>
              <a:rPr lang="en-US" dirty="0" smtClean="0"/>
              <a:t>quations required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269" grpId="0"/>
      <p:bldP spid="139273" grpId="0"/>
      <p:bldP spid="139274" grpId="0"/>
      <p:bldP spid="139278" grpId="0"/>
      <p:bldP spid="139279" grpId="0"/>
      <p:bldP spid="139280" grpId="0" animBg="1"/>
      <p:bldP spid="139281" grpId="0" animBg="1"/>
      <p:bldP spid="139282" grpId="0" animBg="1"/>
      <p:bldP spid="139283" grpId="0" animBg="1"/>
      <p:bldP spid="139284" grpId="0" animBg="1"/>
      <p:bldP spid="139286" grpId="0"/>
      <p:bldP spid="5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82" name="Text Box 10"/>
          <p:cNvSpPr txBox="1">
            <a:spLocks noChangeArrowheads="1"/>
          </p:cNvSpPr>
          <p:nvPr/>
        </p:nvSpPr>
        <p:spPr bwMode="auto">
          <a:xfrm>
            <a:off x="251617" y="129310"/>
            <a:ext cx="8585203" cy="584776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ost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-Newtonian limit of general relativity</a:t>
            </a:r>
          </a:p>
        </p:txBody>
      </p:sp>
      <p:pic>
        <p:nvPicPr>
          <p:cNvPr id="9" name="Picture 8" descr="FL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4850" y="5715000"/>
            <a:ext cx="628650" cy="990600"/>
          </a:xfrm>
          <a:prstGeom prst="rect">
            <a:avLst/>
          </a:prstGeom>
          <a:noFill/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490" y="1177987"/>
            <a:ext cx="5225419" cy="1822388"/>
          </a:xfrm>
          <a:prstGeom prst="rect">
            <a:avLst/>
          </a:prstGeom>
          <a:ln w="38100" cmpd="sng">
            <a:solidFill>
              <a:srgbClr val="FF0000"/>
            </a:solidFill>
          </a:ln>
        </p:spPr>
      </p:pic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1858" y="3176548"/>
            <a:ext cx="5643608" cy="2773977"/>
          </a:xfrm>
          <a:prstGeom prst="rect">
            <a:avLst/>
          </a:prstGeom>
        </p:spPr>
      </p:pic>
      <p:sp>
        <p:nvSpPr>
          <p:cNvPr id="2" name="Oval Callout 1"/>
          <p:cNvSpPr/>
          <p:nvPr/>
        </p:nvSpPr>
        <p:spPr bwMode="auto">
          <a:xfrm>
            <a:off x="7595466" y="2368269"/>
            <a:ext cx="1039274" cy="883675"/>
          </a:xfrm>
          <a:prstGeom prst="wedgeEllipseCallout">
            <a:avLst>
              <a:gd name="adj1" fmla="val -257310"/>
              <a:gd name="adj2" fmla="val -140969"/>
            </a:avLst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SymbolPi-Normal"/>
                <a:ea typeface="ＭＳ Ｐゴシック" charset="0"/>
                <a:cs typeface="SymbolPi-Normal"/>
              </a:rPr>
              <a:t>b</a:t>
            </a:r>
            <a:endParaRPr kumimoji="0" lang="en-US" sz="40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SymbolPi-Normal"/>
              <a:ea typeface="ＭＳ Ｐゴシック" charset="0"/>
              <a:cs typeface="SymbolPi-Normal"/>
            </a:endParaRPr>
          </a:p>
        </p:txBody>
      </p:sp>
      <p:sp>
        <p:nvSpPr>
          <p:cNvPr id="7" name="Oval Callout 6"/>
          <p:cNvSpPr/>
          <p:nvPr/>
        </p:nvSpPr>
        <p:spPr bwMode="auto">
          <a:xfrm>
            <a:off x="539879" y="3251944"/>
            <a:ext cx="1039274" cy="1119361"/>
          </a:xfrm>
          <a:prstGeom prst="wedgeEllipseCallout">
            <a:avLst>
              <a:gd name="adj1" fmla="val 239450"/>
              <a:gd name="adj2" fmla="val -109917"/>
            </a:avLst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chemeClr val="bg1"/>
                </a:solidFill>
                <a:latin typeface="SymbolPi-Normal"/>
                <a:cs typeface="SymbolPi-Normal"/>
              </a:rPr>
              <a:t>g</a:t>
            </a:r>
            <a:endParaRPr kumimoji="0" lang="en-US" sz="40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SymbolPi-Normal"/>
              <a:ea typeface="ＭＳ Ｐゴシック" charset="0"/>
              <a:cs typeface="SymbolPi-Norm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0467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9573722"/>
              </p:ext>
            </p:extLst>
          </p:nvPr>
        </p:nvGraphicFramePr>
        <p:xfrm>
          <a:off x="1143000" y="842963"/>
          <a:ext cx="7086600" cy="4054477"/>
        </p:xfrm>
        <a:graphic>
          <a:graphicData uri="http://schemas.openxmlformats.org/drawingml/2006/table">
            <a:tbl>
              <a:tblPr/>
              <a:tblGrid>
                <a:gridCol w="1143000"/>
                <a:gridCol w="2535238"/>
                <a:gridCol w="1417637"/>
                <a:gridCol w="1990725"/>
              </a:tblGrid>
              <a:tr h="2743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charset="0"/>
                          <a:ea typeface="ＭＳ Ｐゴシック" charset="0"/>
                          <a:cs typeface="ＭＳ Ｐゴシック" charset="0"/>
                        </a:rPr>
                        <a:t>Parameter</a:t>
                      </a:r>
                    </a:p>
                  </a:txBody>
                  <a:tcPr marT="45727" marB="4572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charset="0"/>
                          <a:ea typeface="ＭＳ Ｐゴシック" charset="0"/>
                          <a:cs typeface="ＭＳ Ｐゴシック" charset="0"/>
                        </a:rPr>
                        <a:t>Effect or Experiment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charset="0"/>
                          <a:ea typeface="ＭＳ Ｐゴシック" charset="0"/>
                          <a:cs typeface="ＭＳ Ｐゴシック" charset="0"/>
                        </a:rPr>
                        <a:t>Bound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charset="0"/>
                          <a:ea typeface="ＭＳ Ｐゴシック" charset="0"/>
                          <a:cs typeface="ＭＳ Ｐゴシック" charset="0"/>
                        </a:rPr>
                        <a:t>Remarks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74363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Symbol" charset="0"/>
                          <a:ea typeface="ＭＳ Ｐゴシック" charset="0"/>
                          <a:cs typeface="ＭＳ Ｐゴシック" charset="0"/>
                        </a:rPr>
                        <a:t>g </a:t>
                      </a: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- 1</a:t>
                      </a:r>
                    </a:p>
                  </a:txBody>
                  <a:tcPr marT="45727" marB="45727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mic Sans MS" charset="0"/>
                          <a:ea typeface="ＭＳ Ｐゴシック" charset="0"/>
                          <a:cs typeface="ＭＳ Ｐゴシック" charset="0"/>
                        </a:rPr>
                        <a:t>Time delay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mic Sans MS" charset="0"/>
                          <a:ea typeface="ＭＳ Ｐゴシック" charset="0"/>
                          <a:cs typeface="ＭＳ Ｐゴシック" charset="0"/>
                        </a:rPr>
                        <a:t>2.3 X 10</a:t>
                      </a:r>
                      <a:r>
                        <a:rPr kumimoji="0" lang="en-US" sz="1200" b="0" i="0" u="none" strike="noStrike" cap="none" normalizeH="0" baseline="3000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mic Sans MS" charset="0"/>
                          <a:ea typeface="ＭＳ Ｐゴシック" charset="0"/>
                          <a:cs typeface="ＭＳ Ｐゴシック" charset="0"/>
                        </a:rPr>
                        <a:t>-5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omic Sans MS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mic Sans MS" charset="0"/>
                          <a:ea typeface="ＭＳ Ｐゴシック" charset="0"/>
                          <a:cs typeface="ＭＳ Ｐゴシック" charset="0"/>
                        </a:rPr>
                        <a:t>Cassini tracking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7436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mic Sans MS" charset="0"/>
                          <a:ea typeface="ＭＳ Ｐゴシック" charset="0"/>
                          <a:cs typeface="ＭＳ Ｐゴシック" charset="0"/>
                        </a:rPr>
                        <a:t>Light deflection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mic Sans MS" charset="0"/>
                          <a:ea typeface="ＭＳ Ｐゴシック" charset="0"/>
                          <a:cs typeface="ＭＳ Ｐゴシック" charset="0"/>
                        </a:rPr>
                        <a:t>2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mic Sans MS" charset="0"/>
                          <a:ea typeface="ＭＳ Ｐゴシック" charset="0"/>
                          <a:cs typeface="ＭＳ Ｐゴシック" charset="0"/>
                        </a:rPr>
                        <a:t> 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mic Sans MS" charset="0"/>
                          <a:ea typeface="ＭＳ Ｐゴシック" charset="0"/>
                          <a:cs typeface="ＭＳ Ｐゴシック" charset="0"/>
                        </a:rPr>
                        <a:t>X 10</a:t>
                      </a:r>
                      <a:r>
                        <a:rPr kumimoji="0" lang="en-US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mic Sans MS" charset="0"/>
                          <a:ea typeface="ＭＳ Ｐゴシック" charset="0"/>
                          <a:cs typeface="ＭＳ Ｐゴシック" charset="0"/>
                        </a:rPr>
                        <a:t>-4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omic Sans MS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mic Sans MS" charset="0"/>
                          <a:ea typeface="ＭＳ Ｐゴシック" charset="0"/>
                          <a:cs typeface="ＭＳ Ｐゴシック" charset="0"/>
                        </a:rPr>
                        <a:t>VLBI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74363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Symbol" charset="0"/>
                          <a:ea typeface="ＭＳ Ｐゴシック" charset="0"/>
                          <a:cs typeface="ＭＳ Ｐゴシック" charset="0"/>
                        </a:rPr>
                        <a:t>b </a:t>
                      </a: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- 1</a:t>
                      </a:r>
                    </a:p>
                  </a:txBody>
                  <a:tcPr marT="45727" marB="45727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mic Sans MS" charset="0"/>
                          <a:ea typeface="ＭＳ Ｐゴシック" charset="0"/>
                          <a:cs typeface="ＭＳ Ｐゴシック" charset="0"/>
                        </a:rPr>
                        <a:t>Perihelion shift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mic Sans MS" charset="0"/>
                          <a:ea typeface="ＭＳ Ｐゴシック" charset="0"/>
                          <a:cs typeface="ＭＳ Ｐゴシック" charset="0"/>
                        </a:rPr>
                        <a:t>2.5 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mic Sans MS" charset="0"/>
                          <a:ea typeface="ＭＳ Ｐゴシック" charset="0"/>
                          <a:cs typeface="ＭＳ Ｐゴシック" charset="0"/>
                        </a:rPr>
                        <a:t>X 10</a:t>
                      </a:r>
                      <a:r>
                        <a:rPr kumimoji="0" lang="en-US" sz="12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mic Sans MS" charset="0"/>
                          <a:ea typeface="ＭＳ Ｐゴシック" charset="0"/>
                          <a:cs typeface="ＭＳ Ｐゴシック" charset="0"/>
                        </a:rPr>
                        <a:t>-5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omic Sans MS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mic Sans MS" charset="0"/>
                          <a:ea typeface="ＭＳ Ｐゴシック" charset="0"/>
                          <a:cs typeface="ＭＳ Ｐゴシック" charset="0"/>
                        </a:rPr>
                        <a:t>J</a:t>
                      </a:r>
                      <a:r>
                        <a:rPr kumimoji="0" lang="en-US" sz="1200" b="0" i="0" u="none" strike="noStrike" cap="none" normalizeH="0" baseline="-2500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mic Sans MS" charset="0"/>
                          <a:ea typeface="ＭＳ Ｐゴシック" charset="0"/>
                          <a:cs typeface="ＭＳ Ｐゴシック" charset="0"/>
                        </a:rPr>
                        <a:t>2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mic Sans MS" charset="0"/>
                          <a:ea typeface="ＭＳ Ｐゴシック" charset="0"/>
                          <a:cs typeface="ＭＳ Ｐゴシック" charset="0"/>
                        </a:rPr>
                        <a:t> = 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mic Sans MS" charset="0"/>
                          <a:ea typeface="ＭＳ Ｐゴシック" charset="0"/>
                          <a:cs typeface="ＭＳ Ｐゴシック" charset="0"/>
                        </a:rPr>
                        <a:t>2.4 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mic Sans MS" charset="0"/>
                          <a:ea typeface="ＭＳ Ｐゴシック" charset="0"/>
                          <a:cs typeface="ＭＳ Ｐゴシック" charset="0"/>
                        </a:rPr>
                        <a:t>X 10</a:t>
                      </a:r>
                      <a:r>
                        <a:rPr kumimoji="0" lang="en-US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mic Sans MS" charset="0"/>
                          <a:ea typeface="ＭＳ Ｐゴシック" charset="0"/>
                          <a:cs typeface="ＭＳ Ｐゴシック" charset="0"/>
                        </a:rPr>
                        <a:t>-7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omic Sans MS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7436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mic Sans MS" charset="0"/>
                          <a:ea typeface="ＭＳ Ｐゴシック" charset="0"/>
                          <a:cs typeface="ＭＳ Ｐゴシック" charset="0"/>
                        </a:rPr>
                        <a:t>Nordtvedt effect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mic Sans MS" charset="0"/>
                          <a:ea typeface="ＭＳ Ｐゴシック" charset="0"/>
                          <a:cs typeface="ＭＳ Ｐゴシック" charset="0"/>
                        </a:rPr>
                        <a:t>2.3 X 10</a:t>
                      </a:r>
                      <a:r>
                        <a:rPr kumimoji="0" lang="en-US" sz="1200" b="0" i="0" u="none" strike="noStrike" cap="none" normalizeH="0" baseline="3000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mic Sans MS" charset="0"/>
                          <a:ea typeface="ＭＳ Ｐゴシック" charset="0"/>
                          <a:cs typeface="ＭＳ Ｐゴシック" charset="0"/>
                        </a:rPr>
                        <a:t>-4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omic Sans MS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mic Sans MS" charset="0"/>
                          <a:ea typeface="ＭＳ Ｐゴシック" charset="0"/>
                          <a:cs typeface="ＭＳ Ｐゴシック" charset="0"/>
                        </a:rPr>
                        <a:t>LLR, </a:t>
                      </a: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Symbol" charset="0"/>
                          <a:ea typeface="ＭＳ Ｐゴシック" charset="0"/>
                          <a:cs typeface="ＭＳ Ｐゴシック" charset="0"/>
                        </a:rPr>
                        <a:t>h</a:t>
                      </a: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mic Sans MS" charset="0"/>
                          <a:ea typeface="ＭＳ Ｐゴシック" charset="0"/>
                          <a:cs typeface="ＭＳ Ｐゴシック" charset="0"/>
                        </a:rPr>
                        <a:t> &lt; 3 X 10</a:t>
                      </a:r>
                      <a:r>
                        <a:rPr kumimoji="0" lang="en-US" sz="1200" b="0" i="0" u="none" strike="noStrike" cap="none" normalizeH="0" baseline="3000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mic Sans MS" charset="0"/>
                          <a:ea typeface="ＭＳ Ｐゴシック" charset="0"/>
                          <a:cs typeface="ＭＳ Ｐゴシック" charset="0"/>
                        </a:rPr>
                        <a:t>-4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0484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charset="0"/>
                          <a:ea typeface="ＭＳ Ｐゴシック" charset="0"/>
                          <a:cs typeface="ＭＳ Ｐゴシック" charset="0"/>
                        </a:rPr>
                        <a:t>x</a:t>
                      </a:r>
                    </a:p>
                  </a:txBody>
                  <a:tcPr marT="45727" marB="4572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charset="0"/>
                          <a:ea typeface="ＭＳ Ｐゴシック" charset="0"/>
                          <a:cs typeface="ＭＳ Ｐゴシック" charset="0"/>
                        </a:rPr>
                        <a:t>Spin Precession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charset="0"/>
                          <a:ea typeface="ＭＳ Ｐゴシック" charset="0"/>
                          <a:cs typeface="ＭＳ Ｐゴシック" charset="0"/>
                        </a:rPr>
                        <a:t>4 X 10</a:t>
                      </a:r>
                      <a:r>
                        <a:rPr kumimoji="0" lang="en-US" sz="12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charset="0"/>
                          <a:ea typeface="ＭＳ Ｐゴシック" charset="0"/>
                          <a:cs typeface="ＭＳ Ｐゴシック" charset="0"/>
                        </a:rPr>
                        <a:t>-9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charset="0"/>
                          <a:ea typeface="ＭＳ Ｐゴシック" charset="0"/>
                          <a:cs typeface="ＭＳ Ｐゴシック" charset="0"/>
                        </a:rPr>
                        <a:t>Millisecond pulsars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74363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charset="0"/>
                          <a:ea typeface="ＭＳ Ｐゴシック" charset="0"/>
                          <a:cs typeface="ＭＳ Ｐゴシック" charset="0"/>
                        </a:rPr>
                        <a:t>a</a:t>
                      </a:r>
                      <a:r>
                        <a:rPr kumimoji="0" lang="en-US" sz="14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charset="0"/>
                          <a:ea typeface="ＭＳ Ｐゴシック" charset="0"/>
                          <a:cs typeface="ＭＳ Ｐゴシック" charset="0"/>
                        </a:rPr>
                        <a:t>1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ymbo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27" marB="45727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charset="0"/>
                          <a:ea typeface="ＭＳ Ｐゴシック" charset="0"/>
                          <a:cs typeface="ＭＳ Ｐゴシック" charset="0"/>
                        </a:rPr>
                        <a:t>Orbit polarization</a:t>
                      </a:r>
                    </a:p>
                  </a:txBody>
                  <a:tcPr marT="45727" marB="4572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charset="0"/>
                          <a:ea typeface="ＭＳ Ｐゴシック" charset="0"/>
                          <a:cs typeface="ＭＳ Ｐゴシック" charset="0"/>
                        </a:rPr>
                        <a:t>10</a:t>
                      </a:r>
                      <a:r>
                        <a:rPr kumimoji="0" lang="en-US" sz="12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charset="0"/>
                          <a:ea typeface="ＭＳ Ｐゴシック" charset="0"/>
                          <a:cs typeface="ＭＳ Ｐゴシック" charset="0"/>
                        </a:rPr>
                        <a:t>-4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charset="0"/>
                          <a:ea typeface="ＭＳ Ｐゴシック" charset="0"/>
                          <a:cs typeface="ＭＳ Ｐゴシック" charset="0"/>
                        </a:rPr>
                        <a:t>LLR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7436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charset="0"/>
                          <a:ea typeface="ＭＳ Ｐゴシック" charset="0"/>
                          <a:cs typeface="ＭＳ Ｐゴシック" charset="0"/>
                        </a:rPr>
                        <a:t>4 X 10</a:t>
                      </a:r>
                      <a:r>
                        <a:rPr kumimoji="0" lang="en-US" sz="12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charset="0"/>
                          <a:ea typeface="ＭＳ Ｐゴシック" charset="0"/>
                          <a:cs typeface="ＭＳ Ｐゴシック" charset="0"/>
                        </a:rPr>
                        <a:t>-5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charset="0"/>
                          <a:ea typeface="ＭＳ Ｐゴシック" charset="0"/>
                          <a:cs typeface="ＭＳ Ｐゴシック" charset="0"/>
                        </a:rPr>
                        <a:t>Pulsar J 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charset="0"/>
                          <a:ea typeface="ＭＳ Ｐゴシック" charset="0"/>
                          <a:cs typeface="ＭＳ Ｐゴシック" charset="0"/>
                        </a:rPr>
                        <a:t>1738+0333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0484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charset="0"/>
                          <a:ea typeface="ＭＳ Ｐゴシック" charset="0"/>
                          <a:cs typeface="ＭＳ Ｐゴシック" charset="0"/>
                        </a:rPr>
                        <a:t>a</a:t>
                      </a:r>
                      <a:r>
                        <a:rPr kumimoji="0" lang="en-US" sz="14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charset="0"/>
                          <a:ea typeface="ＭＳ Ｐゴシック" charset="0"/>
                          <a:cs typeface="ＭＳ Ｐゴシック" charset="0"/>
                        </a:rPr>
                        <a:t>2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ymbo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27" marB="4572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charset="0"/>
                          <a:ea typeface="ＭＳ Ｐゴシック" charset="0"/>
                          <a:cs typeface="ＭＳ Ｐゴシック" charset="0"/>
                        </a:rPr>
                        <a:t>Spin precession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charset="0"/>
                          <a:ea typeface="ＭＳ Ｐゴシック" charset="0"/>
                          <a:cs typeface="ＭＳ Ｐゴシック" charset="0"/>
                        </a:rPr>
                        <a:t>2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charset="0"/>
                          <a:ea typeface="ＭＳ Ｐゴシック" charset="0"/>
                          <a:cs typeface="ＭＳ Ｐゴシック" charset="0"/>
                        </a:rPr>
                        <a:t> 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charset="0"/>
                          <a:ea typeface="ＭＳ Ｐゴシック" charset="0"/>
                          <a:cs typeface="ＭＳ Ｐゴシック" charset="0"/>
                        </a:rPr>
                        <a:t>X 10</a:t>
                      </a:r>
                      <a:r>
                        <a:rPr kumimoji="0" lang="en-US" sz="12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charset="0"/>
                          <a:ea typeface="ＭＳ Ｐゴシック" charset="0"/>
                          <a:cs typeface="ＭＳ Ｐゴシック" charset="0"/>
                        </a:rPr>
                        <a:t>-9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charset="0"/>
                          <a:ea typeface="ＭＳ Ｐゴシック" charset="0"/>
                          <a:cs typeface="ＭＳ Ｐゴシック" charset="0"/>
                        </a:rPr>
                        <a:t>Millisecond pulsars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0484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Symbol" charset="0"/>
                          <a:ea typeface="ＭＳ Ｐゴシック" charset="0"/>
                          <a:cs typeface="ＭＳ Ｐゴシック" charset="0"/>
                        </a:rPr>
                        <a:t>a</a:t>
                      </a:r>
                      <a:r>
                        <a:rPr kumimoji="0" lang="en-US" sz="1400" b="0" i="0" u="none" strike="noStrike" cap="none" normalizeH="0" baseline="-2500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Symbol" charset="0"/>
                          <a:ea typeface="ＭＳ Ｐゴシック" charset="0"/>
                          <a:cs typeface="ＭＳ Ｐゴシック" charset="0"/>
                        </a:rPr>
                        <a:t>3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Symbo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27" marB="4572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mic Sans MS" charset="0"/>
                          <a:ea typeface="ＭＳ Ｐゴシック" charset="0"/>
                          <a:cs typeface="ＭＳ Ｐゴシック" charset="0"/>
                        </a:rPr>
                        <a:t>Self-acceleration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mic Sans MS" charset="0"/>
                          <a:ea typeface="ＭＳ Ｐゴシック" charset="0"/>
                          <a:cs typeface="ＭＳ Ｐゴシック" charset="0"/>
                        </a:rPr>
                        <a:t>4 X 10</a:t>
                      </a:r>
                      <a:r>
                        <a:rPr kumimoji="0" lang="en-US" sz="12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mic Sans MS" charset="0"/>
                          <a:ea typeface="ＭＳ Ｐゴシック" charset="0"/>
                          <a:cs typeface="ＭＳ Ｐゴシック" charset="0"/>
                        </a:rPr>
                        <a:t>-20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omic Sans MS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mic Sans MS" charset="0"/>
                          <a:ea typeface="ＭＳ Ｐゴシック" charset="0"/>
                          <a:cs typeface="ＭＳ Ｐゴシック" charset="0"/>
                        </a:rPr>
                        <a:t>Pulsar spindown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0484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Symbol" charset="0"/>
                          <a:ea typeface="ＭＳ Ｐゴシック" charset="0"/>
                          <a:cs typeface="ＭＳ Ｐゴシック" charset="0"/>
                        </a:rPr>
                        <a:t>z</a:t>
                      </a:r>
                      <a:r>
                        <a:rPr kumimoji="0" lang="en-US" sz="1400" b="0" i="0" u="none" strike="noStrike" cap="none" normalizeH="0" baseline="-2500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Symbol" charset="0"/>
                          <a:ea typeface="ＭＳ Ｐゴシック" charset="0"/>
                          <a:cs typeface="ＭＳ Ｐゴシック" charset="0"/>
                        </a:rPr>
                        <a:t>1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Symbo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27" marB="4572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mic Sans MS" charset="0"/>
                          <a:ea typeface="ＭＳ Ｐゴシック" charset="0"/>
                          <a:cs typeface="ＭＳ Ｐゴシック" charset="0"/>
                        </a:rPr>
                        <a:t>--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mic Sans MS" charset="0"/>
                          <a:ea typeface="ＭＳ Ｐゴシック" charset="0"/>
                          <a:cs typeface="ＭＳ Ｐゴシック" charset="0"/>
                        </a:rPr>
                        <a:t>2 X 10</a:t>
                      </a:r>
                      <a:r>
                        <a:rPr kumimoji="0" lang="en-US" sz="12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mic Sans MS" charset="0"/>
                          <a:ea typeface="ＭＳ Ｐゴシック" charset="0"/>
                          <a:cs typeface="ＭＳ Ｐゴシック" charset="0"/>
                        </a:rPr>
                        <a:t>-2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omic Sans MS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mic Sans MS" charset="0"/>
                          <a:ea typeface="ＭＳ Ｐゴシック" charset="0"/>
                          <a:cs typeface="ＭＳ Ｐゴシック" charset="0"/>
                        </a:rPr>
                        <a:t>Combined bounds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0484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Symbol" charset="0"/>
                          <a:ea typeface="ＭＳ Ｐゴシック" charset="0"/>
                          <a:cs typeface="ＭＳ Ｐゴシック" charset="0"/>
                        </a:rPr>
                        <a:t>z</a:t>
                      </a:r>
                      <a:r>
                        <a:rPr kumimoji="0" lang="en-US" sz="1400" b="0" i="0" u="none" strike="noStrike" cap="none" normalizeH="0" baseline="-2500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Symbol" charset="0"/>
                          <a:ea typeface="ＭＳ Ｐゴシック" charset="0"/>
                          <a:cs typeface="ＭＳ Ｐゴシック" charset="0"/>
                        </a:rPr>
                        <a:t>2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Symbo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27" marB="4572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mic Sans MS" charset="0"/>
                          <a:ea typeface="ＭＳ Ｐゴシック" charset="0"/>
                          <a:cs typeface="ＭＳ Ｐゴシック" charset="0"/>
                        </a:rPr>
                        <a:t>Binary acceleration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mic Sans MS" charset="0"/>
                          <a:ea typeface="ＭＳ Ｐゴシック" charset="0"/>
                          <a:cs typeface="ＭＳ Ｐゴシック" charset="0"/>
                        </a:rPr>
                        <a:t>4 X 10</a:t>
                      </a:r>
                      <a:r>
                        <a:rPr kumimoji="0" lang="en-US" sz="12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mic Sans MS" charset="0"/>
                          <a:ea typeface="ＭＳ Ｐゴシック" charset="0"/>
                          <a:cs typeface="ＭＳ Ｐゴシック" charset="0"/>
                        </a:rPr>
                        <a:t>-5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omic Sans MS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mic Sans MS" charset="0"/>
                          <a:ea typeface="ＭＳ Ｐゴシック" charset="0"/>
                          <a:cs typeface="ＭＳ Ｐゴシック" charset="0"/>
                        </a:rPr>
                        <a:t>PSR 1913+16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0484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Symbol" charset="0"/>
                          <a:ea typeface="ＭＳ Ｐゴシック" charset="0"/>
                          <a:cs typeface="ＭＳ Ｐゴシック" charset="0"/>
                        </a:rPr>
                        <a:t>z</a:t>
                      </a:r>
                      <a:r>
                        <a:rPr kumimoji="0" lang="en-US" sz="1400" b="0" i="0" u="none" strike="noStrike" cap="none" normalizeH="0" baseline="-2500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Symbol" charset="0"/>
                          <a:ea typeface="ＭＳ Ｐゴシック" charset="0"/>
                          <a:cs typeface="ＭＳ Ｐゴシック" charset="0"/>
                        </a:rPr>
                        <a:t>3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Symbo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27" marB="4572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mic Sans MS" charset="0"/>
                          <a:ea typeface="ＭＳ Ｐゴシック" charset="0"/>
                          <a:cs typeface="ＭＳ Ｐゴシック" charset="0"/>
                        </a:rPr>
                        <a:t>Newton</a:t>
                      </a:r>
                      <a:r>
                        <a:rPr kumimoji="0" lang="ja-JP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/>
                          <a:ea typeface="ＭＳ Ｐゴシック" charset="0"/>
                          <a:cs typeface="ＭＳ Ｐゴシック" charset="0"/>
                        </a:rPr>
                        <a:t>’</a:t>
                      </a: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mic Sans MS" charset="0"/>
                          <a:ea typeface="ＭＳ Ｐゴシック" charset="0"/>
                          <a:cs typeface="ＭＳ Ｐゴシック" charset="0"/>
                        </a:rPr>
                        <a:t>s 3rd law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mic Sans MS" charset="0"/>
                          <a:ea typeface="ＭＳ Ｐゴシック" charset="0"/>
                          <a:cs typeface="ＭＳ Ｐゴシック" charset="0"/>
                        </a:rPr>
                        <a:t>10</a:t>
                      </a:r>
                      <a:r>
                        <a:rPr kumimoji="0" lang="en-US" sz="12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mic Sans MS" charset="0"/>
                          <a:ea typeface="ＭＳ Ｐゴシック" charset="0"/>
                          <a:cs typeface="ＭＳ Ｐゴシック" charset="0"/>
                        </a:rPr>
                        <a:t>-8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omic Sans MS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mic Sans MS" charset="0"/>
                          <a:ea typeface="ＭＳ Ｐゴシック" charset="0"/>
                          <a:cs typeface="ＭＳ Ｐゴシック" charset="0"/>
                        </a:rPr>
                        <a:t>Lunar acceleration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0484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Symbol" charset="0"/>
                          <a:ea typeface="ＭＳ Ｐゴシック" charset="0"/>
                          <a:cs typeface="ＭＳ Ｐゴシック" charset="0"/>
                        </a:rPr>
                        <a:t>z</a:t>
                      </a:r>
                      <a:r>
                        <a:rPr kumimoji="0" lang="en-US" sz="1400" b="0" i="0" u="none" strike="noStrike" cap="none" normalizeH="0" baseline="-2500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Symbol" charset="0"/>
                          <a:ea typeface="ＭＳ Ｐゴシック" charset="0"/>
                          <a:cs typeface="ＭＳ Ｐゴシック" charset="0"/>
                        </a:rPr>
                        <a:t>4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Symbo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27" marB="4572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mic Sans MS" charset="0"/>
                          <a:ea typeface="ＭＳ Ｐゴシック" charset="0"/>
                          <a:cs typeface="ＭＳ Ｐゴシック" charset="0"/>
                        </a:rPr>
                        <a:t>--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mic Sans MS" charset="0"/>
                          <a:ea typeface="ＭＳ Ｐゴシック" charset="0"/>
                          <a:cs typeface="ＭＳ Ｐゴシック" charset="0"/>
                        </a:rPr>
                        <a:t>Not independent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90540" name="Text Box 76"/>
          <p:cNvSpPr txBox="1">
            <a:spLocks noChangeArrowheads="1"/>
          </p:cNvSpPr>
          <p:nvPr/>
        </p:nvSpPr>
        <p:spPr bwMode="auto">
          <a:xfrm>
            <a:off x="1828800" y="166688"/>
            <a:ext cx="5518150" cy="519112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Bounds on the PPN Parameters</a:t>
            </a:r>
            <a:endParaRPr lang="en-US" sz="280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90541" name="Text Box 77"/>
          <p:cNvSpPr txBox="1">
            <a:spLocks noChangeArrowheads="1"/>
          </p:cNvSpPr>
          <p:nvPr/>
        </p:nvSpPr>
        <p:spPr bwMode="auto">
          <a:xfrm>
            <a:off x="1371600" y="5029200"/>
            <a:ext cx="282257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latin typeface="Symbol" charset="0"/>
              </a:rPr>
              <a:t>h</a:t>
            </a:r>
            <a:r>
              <a:rPr lang="en-US"/>
              <a:t>=4</a:t>
            </a:r>
            <a:r>
              <a:rPr lang="en-US">
                <a:latin typeface="Symbol" charset="0"/>
              </a:rPr>
              <a:t>b</a:t>
            </a:r>
            <a:r>
              <a:rPr lang="en-US"/>
              <a:t>-y-3-10</a:t>
            </a:r>
            <a:r>
              <a:rPr lang="en-US">
                <a:latin typeface="Symbol" charset="0"/>
              </a:rPr>
              <a:t>x</a:t>
            </a:r>
            <a:r>
              <a:rPr lang="en-US"/>
              <a:t>/3-</a:t>
            </a:r>
            <a:r>
              <a:rPr lang="en-US">
                <a:latin typeface="Symbol" charset="0"/>
              </a:rPr>
              <a:t>a</a:t>
            </a:r>
            <a:r>
              <a:rPr lang="en-US" baseline="-25000"/>
              <a:t>1</a:t>
            </a:r>
            <a:r>
              <a:rPr lang="en-US"/>
              <a:t>+2</a:t>
            </a:r>
            <a:r>
              <a:rPr lang="en-US">
                <a:latin typeface="Symbol" charset="0"/>
              </a:rPr>
              <a:t>a</a:t>
            </a:r>
            <a:r>
              <a:rPr lang="en-US" baseline="-25000"/>
              <a:t>2</a:t>
            </a:r>
            <a:r>
              <a:rPr lang="en-US"/>
              <a:t>/3-2</a:t>
            </a:r>
            <a:r>
              <a:rPr lang="en-US">
                <a:latin typeface="Symbol" charset="0"/>
              </a:rPr>
              <a:t>z</a:t>
            </a:r>
            <a:r>
              <a:rPr lang="en-US" baseline="-25000"/>
              <a:t>1</a:t>
            </a:r>
            <a:r>
              <a:rPr lang="en-US"/>
              <a:t>/3-</a:t>
            </a:r>
            <a:r>
              <a:rPr lang="en-US">
                <a:latin typeface="Symbol" charset="0"/>
              </a:rPr>
              <a:t>z</a:t>
            </a:r>
            <a:r>
              <a:rPr lang="en-US" baseline="-25000"/>
              <a:t>2</a:t>
            </a:r>
            <a:r>
              <a:rPr lang="en-US"/>
              <a:t>/3</a:t>
            </a:r>
          </a:p>
        </p:txBody>
      </p:sp>
      <p:graphicFrame>
        <p:nvGraphicFramePr>
          <p:cNvPr id="190542" name="Group 78"/>
          <p:cNvGraphicFramePr>
            <a:graphicFrameLocks noGrp="1"/>
          </p:cNvGraphicFramePr>
          <p:nvPr/>
        </p:nvGraphicFramePr>
        <p:xfrm>
          <a:off x="2971800" y="5715000"/>
          <a:ext cx="3581400" cy="457200"/>
        </p:xfrm>
        <a:graphic>
          <a:graphicData uri="http://schemas.openxmlformats.org/drawingml/2006/table">
            <a:tbl>
              <a:tblPr/>
              <a:tblGrid>
                <a:gridCol w="3581400"/>
              </a:tblGrid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charset="0"/>
                          <a:ea typeface="ＭＳ Ｐゴシック" charset="0"/>
                          <a:cs typeface="ＭＳ Ｐゴシック" charset="0"/>
                        </a:rPr>
                        <a:t>Bound on scalar-tensor gravity:  </a:t>
                      </a: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charset="0"/>
                          <a:ea typeface="ＭＳ Ｐゴシック" charset="0"/>
                          <a:cs typeface="ＭＳ Ｐゴシック" charset="0"/>
                        </a:rPr>
                        <a:t>w</a:t>
                      </a: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charset="0"/>
                          <a:ea typeface="ＭＳ Ｐゴシック" charset="0"/>
                          <a:cs typeface="ＭＳ Ｐゴシック" charset="0"/>
                        </a:rPr>
                        <a:t> &gt; 40,000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190548" name="Picture 84" descr="FL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4850" y="5715000"/>
            <a:ext cx="628650" cy="990600"/>
          </a:xfrm>
          <a:prstGeom prst="rect">
            <a:avLst/>
          </a:prstGeom>
          <a:noFill/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0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FL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4850" y="5715000"/>
            <a:ext cx="628650" cy="990600"/>
          </a:xfrm>
          <a:prstGeom prst="rect">
            <a:avLst/>
          </a:prstGeom>
          <a:noFill/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081" y="919793"/>
            <a:ext cx="2061488" cy="669722"/>
          </a:xfrm>
          <a:prstGeom prst="rect">
            <a:avLst/>
          </a:prstGeom>
        </p:spPr>
      </p:pic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553" y="2400884"/>
            <a:ext cx="6669838" cy="3299567"/>
          </a:xfrm>
          <a:prstGeom prst="rect">
            <a:avLst/>
          </a:prstGeom>
          <a:ln w="38100" cmpd="sng">
            <a:solidFill>
              <a:srgbClr val="FF0000"/>
            </a:solidFill>
          </a:ln>
        </p:spPr>
      </p:pic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1335553" y="129310"/>
            <a:ext cx="6417342" cy="584776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ost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-Newtonian 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Hydrodynamics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60285" y="1099758"/>
            <a:ext cx="736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From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960288" y="1734826"/>
            <a:ext cx="48034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Post-Newtonian equation of hydrodynamics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87861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 Box 2"/>
          <p:cNvSpPr txBox="1">
            <a:spLocks noChangeArrowheads="1"/>
          </p:cNvSpPr>
          <p:nvPr/>
        </p:nvSpPr>
        <p:spPr bwMode="auto">
          <a:xfrm>
            <a:off x="709305" y="609600"/>
            <a:ext cx="5951845" cy="5386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dirty="0"/>
              <a:t>400 CE  	</a:t>
            </a:r>
            <a:r>
              <a:rPr lang="en-US" sz="1800" dirty="0" err="1"/>
              <a:t>Ioannes</a:t>
            </a:r>
            <a:r>
              <a:rPr lang="en-US" sz="1800" dirty="0"/>
              <a:t> </a:t>
            </a:r>
            <a:r>
              <a:rPr lang="en-US" sz="1800" dirty="0" err="1"/>
              <a:t>Philiponus</a:t>
            </a:r>
            <a:r>
              <a:rPr lang="en-US" sz="1800" dirty="0"/>
              <a:t>: </a:t>
            </a:r>
            <a:r>
              <a:rPr lang="ja-JP" altLang="en-US" sz="1800" i="1" dirty="0">
                <a:solidFill>
                  <a:srgbClr val="0000FF"/>
                </a:solidFill>
                <a:latin typeface="Arial"/>
              </a:rPr>
              <a:t>“</a:t>
            </a:r>
            <a:r>
              <a:rPr lang="en-US" sz="1400" i="1" dirty="0">
                <a:solidFill>
                  <a:srgbClr val="0000FF"/>
                </a:solidFill>
              </a:rPr>
              <a:t>…let fall from the same height</a:t>
            </a:r>
            <a:br>
              <a:rPr lang="en-US" sz="1400" i="1" dirty="0">
                <a:solidFill>
                  <a:srgbClr val="0000FF"/>
                </a:solidFill>
              </a:rPr>
            </a:br>
            <a:r>
              <a:rPr lang="en-US" sz="1400" i="1" dirty="0">
                <a:solidFill>
                  <a:srgbClr val="0000FF"/>
                </a:solidFill>
              </a:rPr>
              <a:t>	two weights of which one is many times as heavy as the</a:t>
            </a:r>
            <a:br>
              <a:rPr lang="en-US" sz="1400" i="1" dirty="0">
                <a:solidFill>
                  <a:srgbClr val="0000FF"/>
                </a:solidFill>
              </a:rPr>
            </a:br>
            <a:r>
              <a:rPr lang="en-US" sz="1400" i="1" dirty="0">
                <a:solidFill>
                  <a:srgbClr val="0000FF"/>
                </a:solidFill>
              </a:rPr>
              <a:t>	other …. the difference in time is a very small one</a:t>
            </a:r>
            <a:r>
              <a:rPr lang="ja-JP" altLang="en-US" sz="1400" i="1" dirty="0">
                <a:solidFill>
                  <a:srgbClr val="0000FF"/>
                </a:solidFill>
                <a:latin typeface="Arial"/>
              </a:rPr>
              <a:t>”</a:t>
            </a:r>
            <a:endParaRPr lang="en-US" sz="1800" dirty="0">
              <a:solidFill>
                <a:srgbClr val="0000FF"/>
              </a:solidFill>
            </a:endParaRPr>
          </a:p>
          <a:p>
            <a:pPr>
              <a:defRPr/>
            </a:pPr>
            <a:r>
              <a:rPr lang="en-US" sz="1800" dirty="0"/>
              <a:t>1553 	</a:t>
            </a:r>
            <a:r>
              <a:rPr lang="en-US" sz="1800" dirty="0" err="1"/>
              <a:t>Giambattista</a:t>
            </a:r>
            <a:r>
              <a:rPr lang="en-US" sz="1800" dirty="0"/>
              <a:t> Benedetti</a:t>
            </a:r>
          </a:p>
          <a:p>
            <a:pPr>
              <a:defRPr/>
            </a:pPr>
            <a:r>
              <a:rPr lang="en-US" sz="1800" dirty="0"/>
              <a:t>	</a:t>
            </a:r>
            <a:r>
              <a:rPr lang="en-US" sz="1400" i="1" dirty="0">
                <a:solidFill>
                  <a:srgbClr val="0000FF"/>
                </a:solidFill>
              </a:rPr>
              <a:t>proposed equality</a:t>
            </a:r>
            <a:endParaRPr lang="en-US" sz="1800" dirty="0">
              <a:solidFill>
                <a:schemeClr val="accent2"/>
              </a:solidFill>
            </a:endParaRPr>
          </a:p>
          <a:p>
            <a:pPr>
              <a:defRPr/>
            </a:pPr>
            <a:r>
              <a:rPr lang="en-US" sz="1800" dirty="0"/>
              <a:t>1586 	Simon Stevin</a:t>
            </a:r>
          </a:p>
          <a:p>
            <a:pPr>
              <a:defRPr/>
            </a:pPr>
            <a:r>
              <a:rPr lang="en-US" sz="1800" dirty="0"/>
              <a:t>	</a:t>
            </a:r>
            <a:r>
              <a:rPr lang="en-US" sz="1400" i="1" dirty="0">
                <a:solidFill>
                  <a:srgbClr val="0000FF"/>
                </a:solidFill>
              </a:rPr>
              <a:t>experiments</a:t>
            </a:r>
            <a:endParaRPr lang="en-US" sz="1800" dirty="0"/>
          </a:p>
          <a:p>
            <a:pPr>
              <a:defRPr/>
            </a:pPr>
            <a:r>
              <a:rPr lang="en-US" sz="1800" dirty="0"/>
              <a:t>1589-92  Galileo </a:t>
            </a:r>
            <a:r>
              <a:rPr lang="en-US" sz="1800" dirty="0" err="1"/>
              <a:t>Galilei</a:t>
            </a:r>
            <a:endParaRPr lang="en-US" sz="1800" dirty="0"/>
          </a:p>
          <a:p>
            <a:pPr>
              <a:defRPr/>
            </a:pPr>
            <a:r>
              <a:rPr lang="en-US" sz="1800" dirty="0"/>
              <a:t>	</a:t>
            </a:r>
            <a:r>
              <a:rPr lang="en-US" sz="1400" i="1" dirty="0">
                <a:solidFill>
                  <a:srgbClr val="0000FF"/>
                </a:solidFill>
              </a:rPr>
              <a:t>Leaning Tower of Pisa?</a:t>
            </a:r>
            <a:endParaRPr lang="en-US" sz="1800" dirty="0"/>
          </a:p>
          <a:p>
            <a:pPr>
              <a:defRPr/>
            </a:pPr>
            <a:r>
              <a:rPr lang="en-US" sz="1800" dirty="0"/>
              <a:t>1670-87  Newton</a:t>
            </a:r>
          </a:p>
          <a:p>
            <a:pPr>
              <a:defRPr/>
            </a:pPr>
            <a:r>
              <a:rPr lang="en-US" sz="1800" dirty="0"/>
              <a:t>	</a:t>
            </a:r>
            <a:r>
              <a:rPr lang="en-US" sz="1400" i="1" dirty="0">
                <a:solidFill>
                  <a:srgbClr val="0000FF"/>
                </a:solidFill>
              </a:rPr>
              <a:t>pendulum experiments</a:t>
            </a:r>
            <a:endParaRPr lang="en-US" sz="1800" dirty="0"/>
          </a:p>
          <a:p>
            <a:pPr>
              <a:defRPr/>
            </a:pPr>
            <a:r>
              <a:rPr lang="en-US" sz="1800" dirty="0"/>
              <a:t>1889, 1908 Baron R. von </a:t>
            </a:r>
            <a:r>
              <a:rPr lang="en-US" sz="1800" dirty="0" err="1"/>
              <a:t>Eötvös</a:t>
            </a:r>
            <a:endParaRPr lang="en-US" sz="1800" dirty="0"/>
          </a:p>
          <a:p>
            <a:pPr>
              <a:defRPr/>
            </a:pPr>
            <a:r>
              <a:rPr lang="en-US" sz="1800" dirty="0"/>
              <a:t>	</a:t>
            </a:r>
            <a:r>
              <a:rPr lang="en-US" sz="1400" i="1" dirty="0">
                <a:solidFill>
                  <a:srgbClr val="0000FF"/>
                </a:solidFill>
              </a:rPr>
              <a:t>torsion balance experiments (10</a:t>
            </a:r>
            <a:r>
              <a:rPr lang="en-US" sz="1400" i="1" baseline="30000" dirty="0">
                <a:solidFill>
                  <a:srgbClr val="0000FF"/>
                </a:solidFill>
              </a:rPr>
              <a:t>-9</a:t>
            </a:r>
            <a:r>
              <a:rPr lang="en-US" sz="1400" i="1" dirty="0">
                <a:solidFill>
                  <a:srgbClr val="0000FF"/>
                </a:solidFill>
              </a:rPr>
              <a:t>)</a:t>
            </a:r>
          </a:p>
          <a:p>
            <a:pPr>
              <a:defRPr/>
            </a:pPr>
            <a:r>
              <a:rPr lang="en-US" sz="1800" dirty="0"/>
              <a:t>1990 – 2010 UW (</a:t>
            </a:r>
            <a:r>
              <a:rPr lang="en-US" sz="1800" dirty="0" err="1"/>
              <a:t>Eöt</a:t>
            </a:r>
            <a:r>
              <a:rPr lang="en-US" sz="1800" dirty="0"/>
              <a:t>-Wash)  </a:t>
            </a:r>
          </a:p>
          <a:p>
            <a:pPr>
              <a:defRPr/>
            </a:pPr>
            <a:r>
              <a:rPr lang="en-US" sz="1800" i="1" dirty="0">
                <a:solidFill>
                  <a:srgbClr val="0000FF"/>
                </a:solidFill>
              </a:rPr>
              <a:t>	</a:t>
            </a:r>
            <a:r>
              <a:rPr lang="en-US" sz="1400" i="1" dirty="0">
                <a:solidFill>
                  <a:srgbClr val="0000FF"/>
                </a:solidFill>
              </a:rPr>
              <a:t>10</a:t>
            </a:r>
            <a:r>
              <a:rPr lang="en-US" sz="1400" i="1" baseline="30000" dirty="0">
                <a:solidFill>
                  <a:srgbClr val="0000FF"/>
                </a:solidFill>
              </a:rPr>
              <a:t>-13</a:t>
            </a:r>
          </a:p>
          <a:p>
            <a:pPr>
              <a:defRPr/>
            </a:pPr>
            <a:r>
              <a:rPr lang="en-US" sz="1800" dirty="0"/>
              <a:t>2010	Atom </a:t>
            </a:r>
            <a:r>
              <a:rPr lang="en-US" sz="1800" dirty="0" err="1"/>
              <a:t>inteferometers</a:t>
            </a:r>
            <a:endParaRPr lang="en-US" sz="1800" dirty="0"/>
          </a:p>
          <a:p>
            <a:pPr>
              <a:defRPr/>
            </a:pPr>
            <a:r>
              <a:rPr lang="en-US" sz="1800" dirty="0"/>
              <a:t>	</a:t>
            </a:r>
            <a:r>
              <a:rPr lang="en-US" sz="1400" i="1" dirty="0">
                <a:solidFill>
                  <a:srgbClr val="0000FF"/>
                </a:solidFill>
              </a:rPr>
              <a:t>matter waves </a:t>
            </a:r>
            <a:r>
              <a:rPr lang="en-US" sz="1400" i="1" dirty="0" err="1">
                <a:solidFill>
                  <a:srgbClr val="0000FF"/>
                </a:solidFill>
              </a:rPr>
              <a:t>vs</a:t>
            </a:r>
            <a:r>
              <a:rPr lang="en-US" sz="1400" i="1" dirty="0">
                <a:solidFill>
                  <a:srgbClr val="0000FF"/>
                </a:solidFill>
              </a:rPr>
              <a:t> macroscopic </a:t>
            </a:r>
            <a:r>
              <a:rPr lang="en-US" sz="1400" i="1" dirty="0" smtClean="0">
                <a:solidFill>
                  <a:srgbClr val="0000FF"/>
                </a:solidFill>
              </a:rPr>
              <a:t>object</a:t>
            </a:r>
          </a:p>
          <a:p>
            <a:pPr>
              <a:defRPr/>
            </a:pPr>
            <a:r>
              <a:rPr lang="en-US" dirty="0" smtClean="0"/>
              <a:t>2018</a:t>
            </a:r>
            <a:r>
              <a:rPr lang="en-US" dirty="0"/>
              <a:t>	</a:t>
            </a:r>
            <a:r>
              <a:rPr lang="en-US" dirty="0" smtClean="0"/>
              <a:t>MICROSCOPE</a:t>
            </a:r>
            <a:endParaRPr lang="en-US" dirty="0"/>
          </a:p>
          <a:p>
            <a:pPr>
              <a:defRPr/>
            </a:pPr>
            <a:r>
              <a:rPr lang="en-US" sz="1400" i="1" dirty="0" smtClean="0">
                <a:solidFill>
                  <a:srgbClr val="0000FF"/>
                </a:solidFill>
              </a:rPr>
              <a:t>	10</a:t>
            </a:r>
            <a:r>
              <a:rPr lang="en-US" sz="1400" i="1" baseline="30000" dirty="0" smtClean="0">
                <a:solidFill>
                  <a:srgbClr val="0000FF"/>
                </a:solidFill>
              </a:rPr>
              <a:t>-14</a:t>
            </a:r>
            <a:r>
              <a:rPr lang="en-US" sz="1400" i="1" dirty="0" smtClean="0">
                <a:solidFill>
                  <a:srgbClr val="0000FF"/>
                </a:solidFill>
              </a:rPr>
              <a:t> in space</a:t>
            </a:r>
            <a:endParaRPr lang="en-US" sz="1400" i="1" dirty="0">
              <a:solidFill>
                <a:srgbClr val="0000FF"/>
              </a:solidFill>
            </a:endParaRPr>
          </a:p>
          <a:p>
            <a:pPr>
              <a:defRPr/>
            </a:pPr>
            <a:endParaRPr lang="en-US" sz="1400" dirty="0"/>
          </a:p>
        </p:txBody>
      </p:sp>
      <p:sp>
        <p:nvSpPr>
          <p:cNvPr id="46083" name="Text Box 3"/>
          <p:cNvSpPr txBox="1">
            <a:spLocks noChangeArrowheads="1"/>
          </p:cNvSpPr>
          <p:nvPr/>
        </p:nvSpPr>
        <p:spPr bwMode="auto">
          <a:xfrm>
            <a:off x="914400" y="25400"/>
            <a:ext cx="7513638" cy="584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The Weak Equivalence Principle (WEP)</a:t>
            </a:r>
          </a:p>
        </p:txBody>
      </p:sp>
      <p:sp>
        <p:nvSpPr>
          <p:cNvPr id="46084" name="Rectangle 4"/>
          <p:cNvSpPr>
            <a:spLocks noChangeArrowheads="1"/>
          </p:cNvSpPr>
          <p:nvPr/>
        </p:nvSpPr>
        <p:spPr bwMode="auto">
          <a:xfrm>
            <a:off x="381000" y="5791200"/>
            <a:ext cx="7162800" cy="825500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 sz="1800" dirty="0">
                <a:solidFill>
                  <a:schemeClr val="bg1"/>
                </a:solidFill>
              </a:rPr>
              <a:t>Bodies fall in a gravitational field with an acceleration</a:t>
            </a:r>
            <a:br>
              <a:rPr lang="en-US" sz="1800" dirty="0">
                <a:solidFill>
                  <a:schemeClr val="bg1"/>
                </a:solidFill>
              </a:rPr>
            </a:br>
            <a:r>
              <a:rPr lang="en-US" sz="1800" dirty="0">
                <a:solidFill>
                  <a:schemeClr val="bg1"/>
                </a:solidFill>
              </a:rPr>
              <a:t>that is independent of mass, composition or internal structure</a:t>
            </a:r>
            <a:endParaRPr lang="en-US" sz="1800" dirty="0"/>
          </a:p>
        </p:txBody>
      </p:sp>
      <p:pic>
        <p:nvPicPr>
          <p:cNvPr id="4608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2743200"/>
            <a:ext cx="1827213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4608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057400"/>
            <a:ext cx="1936750" cy="183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46087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771525"/>
            <a:ext cx="1612900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8" name="Arc 8"/>
          <p:cNvSpPr>
            <a:spLocks/>
          </p:cNvSpPr>
          <p:nvPr/>
        </p:nvSpPr>
        <p:spPr bwMode="auto">
          <a:xfrm>
            <a:off x="8001000" y="1304925"/>
            <a:ext cx="228600" cy="1676400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0" y="-1"/>
                </a:moveTo>
                <a:cubicBezTo>
                  <a:pt x="11929" y="-1"/>
                  <a:pt x="21600" y="9670"/>
                  <a:pt x="21600" y="21600"/>
                </a:cubicBezTo>
              </a:path>
              <a:path w="21600" h="21600" stroke="0" extrusionOk="0">
                <a:moveTo>
                  <a:pt x="0" y="-1"/>
                </a:moveTo>
                <a:cubicBezTo>
                  <a:pt x="11929" y="-1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317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/>
          </a:p>
        </p:txBody>
      </p:sp>
      <p:pic>
        <p:nvPicPr>
          <p:cNvPr id="22537" name="Picture 11" descr="FLlogo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5638800"/>
            <a:ext cx="714375" cy="11255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microscope.jp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17"/>
          <a:stretch/>
        </p:blipFill>
        <p:spPr>
          <a:xfrm>
            <a:off x="4976784" y="4064000"/>
            <a:ext cx="1728815" cy="1574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6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46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4" grpId="0" animBg="1" autoUpdateAnimBg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FL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4850" y="5715000"/>
            <a:ext cx="628650" cy="990600"/>
          </a:xfrm>
          <a:prstGeom prst="rect">
            <a:avLst/>
          </a:prstGeom>
          <a:noFill/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10"/>
          <p:cNvSpPr txBox="1">
            <a:spLocks noChangeArrowheads="1"/>
          </p:cNvSpPr>
          <p:nvPr/>
        </p:nvSpPr>
        <p:spPr bwMode="auto">
          <a:xfrm>
            <a:off x="1668882" y="129310"/>
            <a:ext cx="5750693" cy="584776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N-body equations of motion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361" y="2613025"/>
            <a:ext cx="5231560" cy="2756792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 bwMode="auto">
          <a:xfrm>
            <a:off x="7612385" y="3500640"/>
            <a:ext cx="1364203" cy="1364299"/>
          </a:xfrm>
          <a:prstGeom prst="ellipse">
            <a:avLst/>
          </a:prstGeom>
          <a:solidFill>
            <a:srgbClr val="E2984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Comic Sans MS" charset="0"/>
              <a:ea typeface="ＭＳ Ｐゴシック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7798242" y="512722"/>
            <a:ext cx="1053216" cy="1053290"/>
          </a:xfrm>
          <a:prstGeom prst="ellipse">
            <a:avLst/>
          </a:prstGeom>
          <a:solidFill>
            <a:srgbClr val="E2984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Comic Sans MS" charset="0"/>
              <a:ea typeface="ＭＳ Ｐゴシック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237389" y="5389087"/>
            <a:ext cx="1053216" cy="1053290"/>
          </a:xfrm>
          <a:prstGeom prst="ellipse">
            <a:avLst/>
          </a:prstGeom>
          <a:solidFill>
            <a:srgbClr val="E2984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Comic Sans MS" charset="0"/>
              <a:ea typeface="ＭＳ Ｐゴシック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 bwMode="auto">
          <a:xfrm>
            <a:off x="6613573" y="1378570"/>
            <a:ext cx="1711277" cy="2834589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3" name="Straight Arrow Connector 12"/>
          <p:cNvCxnSpPr/>
          <p:nvPr/>
        </p:nvCxnSpPr>
        <p:spPr bwMode="auto">
          <a:xfrm>
            <a:off x="6613573" y="1378570"/>
            <a:ext cx="2237885" cy="261773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7" name="Straight Arrow Connector 16"/>
          <p:cNvCxnSpPr/>
          <p:nvPr/>
        </p:nvCxnSpPr>
        <p:spPr bwMode="auto">
          <a:xfrm flipV="1">
            <a:off x="8324850" y="3996305"/>
            <a:ext cx="526608" cy="21685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18" name="Picture 17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1084" y="3150068"/>
            <a:ext cx="777158" cy="447455"/>
          </a:xfrm>
          <a:prstGeom prst="rect">
            <a:avLst/>
          </a:prstGeom>
        </p:spPr>
      </p:pic>
      <p:pic>
        <p:nvPicPr>
          <p:cNvPr id="19" name="Picture 18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2385" y="2212399"/>
            <a:ext cx="520700" cy="469900"/>
          </a:xfrm>
          <a:prstGeom prst="rect">
            <a:avLst/>
          </a:prstGeom>
        </p:spPr>
      </p:pic>
      <p:pic>
        <p:nvPicPr>
          <p:cNvPr id="21" name="Picture 20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4519" y="5086141"/>
            <a:ext cx="2206939" cy="524148"/>
          </a:xfrm>
          <a:prstGeom prst="rect">
            <a:avLst/>
          </a:prstGeom>
        </p:spPr>
      </p:pic>
      <p:pic>
        <p:nvPicPr>
          <p:cNvPr id="22" name="Picture 21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6468" y="4058339"/>
            <a:ext cx="520700" cy="546100"/>
          </a:xfrm>
          <a:prstGeom prst="rect">
            <a:avLst/>
          </a:prstGeom>
        </p:spPr>
      </p:pic>
      <p:sp>
        <p:nvSpPr>
          <p:cNvPr id="26" name="Text Box 5"/>
          <p:cNvSpPr txBox="1">
            <a:spLocks noChangeArrowheads="1"/>
          </p:cNvSpPr>
          <p:nvPr/>
        </p:nvSpPr>
        <p:spPr bwMode="auto">
          <a:xfrm>
            <a:off x="698808" y="777010"/>
            <a:ext cx="5852884" cy="1745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en-US" sz="18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Main assumptions:</a:t>
            </a:r>
            <a:endParaRPr lang="en-US" sz="1800" dirty="0"/>
          </a:p>
          <a:p>
            <a:pPr>
              <a:lnSpc>
                <a:spcPct val="120000"/>
              </a:lnSpc>
              <a:buFont typeface="Wingdings" charset="0"/>
              <a:buChar char="§"/>
              <a:defRPr/>
            </a:pPr>
            <a:r>
              <a:rPr lang="en-US" sz="1800" dirty="0"/>
              <a:t> Bodies small compared to typical separation (R &lt;&lt; r)</a:t>
            </a:r>
          </a:p>
          <a:p>
            <a:pPr>
              <a:lnSpc>
                <a:spcPct val="120000"/>
              </a:lnSpc>
              <a:buFont typeface="Wingdings" charset="0"/>
              <a:buChar char="§"/>
              <a:defRPr/>
            </a:pPr>
            <a:r>
              <a:rPr lang="en-US" sz="1800" dirty="0"/>
              <a:t> </a:t>
            </a:r>
            <a:r>
              <a:rPr lang="ja-JP" altLang="en-US" sz="1800" dirty="0">
                <a:latin typeface="Arial"/>
              </a:rPr>
              <a:t>“</a:t>
            </a:r>
            <a:r>
              <a:rPr lang="en-US" sz="1800" dirty="0"/>
              <a:t>isolated</a:t>
            </a:r>
            <a:r>
              <a:rPr lang="ja-JP" altLang="en-US" sz="1800" dirty="0">
                <a:latin typeface="Arial"/>
              </a:rPr>
              <a:t>”</a:t>
            </a:r>
            <a:r>
              <a:rPr lang="en-US" sz="1800" dirty="0"/>
              <a:t> -- no mass flow</a:t>
            </a:r>
          </a:p>
          <a:p>
            <a:pPr>
              <a:lnSpc>
                <a:spcPct val="120000"/>
              </a:lnSpc>
              <a:buFont typeface="Wingdings" charset="0"/>
              <a:buChar char="§"/>
              <a:defRPr/>
            </a:pPr>
            <a:r>
              <a:rPr lang="en-US" sz="1800" dirty="0"/>
              <a:t> </a:t>
            </a:r>
            <a:r>
              <a:rPr lang="en-US" sz="1800" dirty="0" smtClean="0"/>
              <a:t>ignore contributions that scale as </a:t>
            </a:r>
            <a:r>
              <a:rPr lang="en-US" sz="1800" dirty="0" err="1" smtClean="0"/>
              <a:t>R</a:t>
            </a:r>
            <a:r>
              <a:rPr lang="en-US" sz="1800" baseline="30000" dirty="0" err="1" smtClean="0"/>
              <a:t>n</a:t>
            </a:r>
            <a:endParaRPr lang="en-US" sz="1800" baseline="30000" dirty="0" smtClean="0"/>
          </a:p>
          <a:p>
            <a:pPr>
              <a:lnSpc>
                <a:spcPct val="120000"/>
              </a:lnSpc>
              <a:buFont typeface="Wingdings" charset="0"/>
              <a:buChar char="§"/>
              <a:defRPr/>
            </a:pPr>
            <a:r>
              <a:rPr lang="en-US" dirty="0" smtClean="0"/>
              <a:t> assume bodies are reflection symmetric</a:t>
            </a:r>
            <a:endParaRPr lang="en-US" sz="1800" dirty="0"/>
          </a:p>
        </p:txBody>
      </p:sp>
      <p:sp>
        <p:nvSpPr>
          <p:cNvPr id="25" name="TextBox 24"/>
          <p:cNvSpPr txBox="1"/>
          <p:nvPr/>
        </p:nvSpPr>
        <p:spPr>
          <a:xfrm>
            <a:off x="7688656" y="4093360"/>
            <a:ext cx="35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8406468" y="1009238"/>
            <a:ext cx="330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698808" y="6027854"/>
            <a:ext cx="323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5799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FL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4850" y="5715000"/>
            <a:ext cx="628650" cy="990600"/>
          </a:xfrm>
          <a:prstGeom prst="rect">
            <a:avLst/>
          </a:prstGeom>
          <a:noFill/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10"/>
          <p:cNvSpPr txBox="1">
            <a:spLocks noChangeArrowheads="1"/>
          </p:cNvSpPr>
          <p:nvPr/>
        </p:nvSpPr>
        <p:spPr bwMode="auto">
          <a:xfrm>
            <a:off x="1668882" y="129310"/>
            <a:ext cx="5750693" cy="584776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N-body equations of motion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cxnSp>
        <p:nvCxnSpPr>
          <p:cNvPr id="6" name="Straight Arrow Connector 5"/>
          <p:cNvCxnSpPr/>
          <p:nvPr/>
        </p:nvCxnSpPr>
        <p:spPr bwMode="auto">
          <a:xfrm flipV="1">
            <a:off x="3867379" y="2191868"/>
            <a:ext cx="513748" cy="847412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8" name="Straight Arrow Connector 7"/>
          <p:cNvCxnSpPr/>
          <p:nvPr/>
        </p:nvCxnSpPr>
        <p:spPr bwMode="auto">
          <a:xfrm flipV="1">
            <a:off x="5760817" y="2191868"/>
            <a:ext cx="513748" cy="847412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549" y="2197418"/>
            <a:ext cx="8486239" cy="2691400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 bwMode="auto">
          <a:xfrm flipV="1">
            <a:off x="5913217" y="3039280"/>
            <a:ext cx="513748" cy="847412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FL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4850" y="5715000"/>
            <a:ext cx="628650" cy="990600"/>
          </a:xfrm>
          <a:prstGeom prst="rect">
            <a:avLst/>
          </a:prstGeom>
          <a:noFill/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10"/>
          <p:cNvSpPr txBox="1">
            <a:spLocks noChangeArrowheads="1"/>
          </p:cNvSpPr>
          <p:nvPr/>
        </p:nvSpPr>
        <p:spPr bwMode="auto">
          <a:xfrm>
            <a:off x="1668882" y="129310"/>
            <a:ext cx="5750693" cy="584776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N-body equations of motion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88571" y="868620"/>
            <a:ext cx="3917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Dependence on internal structure?</a:t>
            </a:r>
            <a:endParaRPr lang="en-US" dirty="0"/>
          </a:p>
        </p:txBody>
      </p:sp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757" y="3274646"/>
            <a:ext cx="3027836" cy="4550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81499" y="2850078"/>
            <a:ext cx="26786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Use the </a:t>
            </a:r>
            <a:r>
              <a:rPr lang="en-US" dirty="0" err="1" smtClean="0"/>
              <a:t>virial</a:t>
            </a:r>
            <a:r>
              <a:rPr lang="en-US" dirty="0" smtClean="0"/>
              <a:t> theorem:</a:t>
            </a:r>
            <a:endParaRPr lang="en-US" dirty="0"/>
          </a:p>
        </p:txBody>
      </p:sp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599" y="4412106"/>
            <a:ext cx="6581988" cy="886400"/>
          </a:xfrm>
          <a:prstGeom prst="rect">
            <a:avLst/>
          </a:prstGeom>
        </p:spPr>
      </p:pic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757" y="1144378"/>
            <a:ext cx="6418031" cy="152305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81499" y="4042774"/>
            <a:ext cx="7697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Then all structure integrals can be absorbed into a single “total” mass: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23907" y="5361158"/>
            <a:ext cx="7723802" cy="1200329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dirty="0" smtClean="0"/>
              <a:t>This is a manifestation of the 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Strong Equivalence Principle, </a:t>
            </a:r>
            <a:r>
              <a:rPr lang="en-US" dirty="0" smtClean="0"/>
              <a:t>satisfied</a:t>
            </a:r>
            <a:br>
              <a:rPr lang="en-US" dirty="0" smtClean="0"/>
            </a:br>
            <a:r>
              <a:rPr lang="en-US" dirty="0" smtClean="0"/>
              <a:t>by GR, but not by most alternative theories.</a:t>
            </a:r>
            <a:br>
              <a:rPr lang="en-US" dirty="0" smtClean="0"/>
            </a:br>
            <a:r>
              <a:rPr lang="en-US" dirty="0" smtClean="0"/>
              <a:t>The motions of </a:t>
            </a:r>
            <a:r>
              <a:rPr lang="en-US" b="1" dirty="0" smtClean="0"/>
              <a:t>all</a:t>
            </a:r>
            <a:r>
              <a:rPr lang="en-US" dirty="0" smtClean="0"/>
              <a:t> bodies, including NS and BH, are independent of </a:t>
            </a:r>
            <a:br>
              <a:rPr lang="en-US" dirty="0" smtClean="0"/>
            </a:br>
            <a:r>
              <a:rPr lang="en-US" dirty="0" smtClean="0"/>
              <a:t>their internal structure – in GR!</a:t>
            </a:r>
            <a:endParaRPr lang="en-US" b="1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434153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FL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4850" y="5715000"/>
            <a:ext cx="628650" cy="990600"/>
          </a:xfrm>
          <a:prstGeom prst="rect">
            <a:avLst/>
          </a:prstGeom>
          <a:noFill/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10"/>
          <p:cNvSpPr txBox="1">
            <a:spLocks noChangeArrowheads="1"/>
          </p:cNvSpPr>
          <p:nvPr/>
        </p:nvSpPr>
        <p:spPr bwMode="auto">
          <a:xfrm>
            <a:off x="1668882" y="129310"/>
            <a:ext cx="5750693" cy="584776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N-body equations of motion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2" name="Picture 1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98" y="1237746"/>
            <a:ext cx="6906021" cy="4399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963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FL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4850" y="5715000"/>
            <a:ext cx="628650" cy="990600"/>
          </a:xfrm>
          <a:prstGeom prst="rect">
            <a:avLst/>
          </a:prstGeom>
          <a:noFill/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10"/>
          <p:cNvSpPr txBox="1">
            <a:spLocks noChangeArrowheads="1"/>
          </p:cNvSpPr>
          <p:nvPr/>
        </p:nvSpPr>
        <p:spPr bwMode="auto">
          <a:xfrm>
            <a:off x="1579919" y="129310"/>
            <a:ext cx="5928626" cy="101566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N-body equations of motion:</a:t>
            </a:r>
          </a:p>
          <a:p>
            <a:pPr algn="ctr"/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Worked example: 2 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bodies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842" y="4049851"/>
            <a:ext cx="7533200" cy="1665149"/>
          </a:xfrm>
          <a:prstGeom prst="rect">
            <a:avLst/>
          </a:prstGeom>
          <a:ln w="38100" cmpd="sng">
            <a:solidFill>
              <a:srgbClr val="FF0000"/>
            </a:solidFill>
          </a:ln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280" y="1475432"/>
            <a:ext cx="1664462" cy="120033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82842" y="1440525"/>
            <a:ext cx="9760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Define:</a:t>
            </a:r>
            <a:endParaRPr lang="en-US" dirty="0"/>
          </a:p>
        </p:txBody>
      </p:sp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5356" y="1475432"/>
            <a:ext cx="2364077" cy="2037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4490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FL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4850" y="5715000"/>
            <a:ext cx="628650" cy="990600"/>
          </a:xfrm>
          <a:prstGeom prst="rect">
            <a:avLst/>
          </a:prstGeom>
          <a:noFill/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10"/>
          <p:cNvSpPr txBox="1">
            <a:spLocks noChangeArrowheads="1"/>
          </p:cNvSpPr>
          <p:nvPr/>
        </p:nvSpPr>
        <p:spPr bwMode="auto">
          <a:xfrm>
            <a:off x="1256413" y="129310"/>
            <a:ext cx="6575638" cy="107721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PN 2-body equations of motion:</a:t>
            </a:r>
            <a:b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conserved quantities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68206" y="1442552"/>
            <a:ext cx="5755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Conserved energy: dot v into the equation of motion</a:t>
            </a:r>
            <a:endParaRPr lang="en-US" dirty="0"/>
          </a:p>
        </p:txBody>
      </p:sp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7023" y="3749841"/>
            <a:ext cx="4486272" cy="2072105"/>
          </a:xfrm>
          <a:prstGeom prst="rect">
            <a:avLst/>
          </a:prstGeom>
          <a:ln w="19050" cmpd="sng">
            <a:solidFill>
              <a:srgbClr val="FF0000"/>
            </a:solidFill>
          </a:ln>
        </p:spPr>
      </p:pic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947" y="1864731"/>
            <a:ext cx="6577263" cy="724041"/>
          </a:xfrm>
          <a:prstGeom prst="rect">
            <a:avLst/>
          </a:prstGeom>
        </p:spPr>
      </p:pic>
      <p:pic>
        <p:nvPicPr>
          <p:cNvPr id="12" name="Picture 11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2739" y="2562036"/>
            <a:ext cx="7023874" cy="724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8887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FL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4850" y="5715000"/>
            <a:ext cx="628650" cy="990600"/>
          </a:xfrm>
          <a:prstGeom prst="rect">
            <a:avLst/>
          </a:prstGeom>
          <a:noFill/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10"/>
          <p:cNvSpPr txBox="1">
            <a:spLocks noChangeArrowheads="1"/>
          </p:cNvSpPr>
          <p:nvPr/>
        </p:nvSpPr>
        <p:spPr bwMode="auto">
          <a:xfrm>
            <a:off x="1256413" y="129310"/>
            <a:ext cx="6575638" cy="107721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PN 2-body equations of motion:</a:t>
            </a:r>
            <a:b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conserved quantities</a:t>
            </a:r>
          </a:p>
        </p:txBody>
      </p:sp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262" y="1858977"/>
            <a:ext cx="7837237" cy="1421225"/>
          </a:xfrm>
          <a:prstGeom prst="rect">
            <a:avLst/>
          </a:prstGeom>
        </p:spPr>
      </p:pic>
      <p:pic>
        <p:nvPicPr>
          <p:cNvPr id="2" name="Picture 1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232" y="4322820"/>
            <a:ext cx="8281727" cy="711192"/>
          </a:xfrm>
          <a:prstGeom prst="rect">
            <a:avLst/>
          </a:prstGeom>
          <a:ln w="38100" cmpd="sng">
            <a:solidFill>
              <a:srgbClr val="FF0000"/>
            </a:solidFill>
          </a:ln>
        </p:spPr>
      </p:pic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727" y="5715000"/>
            <a:ext cx="3057581" cy="45863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8206" y="1442552"/>
            <a:ext cx="5755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Conserved energy: dot v into the equation of motion</a:t>
            </a:r>
            <a:endParaRPr lang="en-US" dirty="0"/>
          </a:p>
        </p:txBody>
      </p:sp>
      <p:cxnSp>
        <p:nvCxnSpPr>
          <p:cNvPr id="9" name="Straight Arrow Connector 8"/>
          <p:cNvCxnSpPr>
            <a:stCxn id="4" idx="0"/>
          </p:cNvCxnSpPr>
          <p:nvPr/>
        </p:nvCxnSpPr>
        <p:spPr bwMode="auto">
          <a:xfrm flipH="1" flipV="1">
            <a:off x="1128792" y="4907811"/>
            <a:ext cx="2045726" cy="807189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1" name="Straight Arrow Connector 10"/>
          <p:cNvCxnSpPr>
            <a:stCxn id="4" idx="0"/>
          </p:cNvCxnSpPr>
          <p:nvPr/>
        </p:nvCxnSpPr>
        <p:spPr bwMode="auto">
          <a:xfrm flipV="1">
            <a:off x="3174518" y="4907811"/>
            <a:ext cx="152400" cy="807189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4315" y="3348221"/>
            <a:ext cx="3634367" cy="809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6916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FL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4850" y="5715000"/>
            <a:ext cx="628650" cy="990600"/>
          </a:xfrm>
          <a:prstGeom prst="rect">
            <a:avLst/>
          </a:prstGeom>
          <a:noFill/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10"/>
          <p:cNvSpPr txBox="1">
            <a:spLocks noChangeArrowheads="1"/>
          </p:cNvSpPr>
          <p:nvPr/>
        </p:nvSpPr>
        <p:spPr bwMode="auto">
          <a:xfrm>
            <a:off x="-23685" y="129310"/>
            <a:ext cx="9135834" cy="101566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N-body equations of motion:</a:t>
            </a:r>
          </a:p>
          <a:p>
            <a:pPr algn="ctr"/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Worked example: 2 bodies and the perihelion shift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2" name="Picture 1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53" y="1605496"/>
            <a:ext cx="6774266" cy="187439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05400" y="1270139"/>
            <a:ext cx="4033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Components of the disturbing force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58938" y="3856905"/>
            <a:ext cx="49564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Integrate the Lagrange planetary equations:</a:t>
            </a:r>
            <a:endParaRPr lang="en-US" dirty="0"/>
          </a:p>
        </p:txBody>
      </p:sp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569" y="4354736"/>
            <a:ext cx="3117573" cy="1799575"/>
          </a:xfrm>
          <a:prstGeom prst="rect">
            <a:avLst/>
          </a:prstGeom>
        </p:spPr>
      </p:pic>
      <p:sp>
        <p:nvSpPr>
          <p:cNvPr id="11" name="Oval Callout 10"/>
          <p:cNvSpPr/>
          <p:nvPr/>
        </p:nvSpPr>
        <p:spPr bwMode="auto">
          <a:xfrm>
            <a:off x="5748332" y="2695183"/>
            <a:ext cx="3205168" cy="2511818"/>
          </a:xfrm>
          <a:prstGeom prst="wedgeEllipseCallout">
            <a:avLst>
              <a:gd name="adj1" fmla="val -74532"/>
              <a:gd name="adj2" fmla="val 58347"/>
            </a:avLst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Comic Sans MS" charset="0"/>
                <a:ea typeface="ＭＳ Ｐゴシック" charset="0"/>
              </a:rPr>
              <a:t>42.98 “/c for Mercury</a:t>
            </a:r>
            <a:b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Comic Sans MS" charset="0"/>
                <a:ea typeface="ＭＳ Ｐゴシック" charset="0"/>
              </a:rPr>
            </a:b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Comic Sans MS" charset="0"/>
                <a:ea typeface="ＭＳ Ｐゴシック" charset="0"/>
              </a:rPr>
              <a:t/>
            </a:r>
            <a:b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Comic Sans MS" charset="0"/>
                <a:ea typeface="ＭＳ Ｐゴシック" charset="0"/>
              </a:rPr>
            </a:b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Comic Sans MS" charset="0"/>
                <a:ea typeface="ＭＳ Ｐゴシック" charset="0"/>
              </a:rPr>
              <a:t>4.226598</a:t>
            </a:r>
            <a:r>
              <a:rPr kumimoji="0" lang="en-US" sz="2000" b="0" i="0" u="none" strike="noStrike" cap="none" normalizeH="0" dirty="0" smtClean="0">
                <a:ln>
                  <a:noFill/>
                </a:ln>
                <a:solidFill>
                  <a:srgbClr val="FFFFFF"/>
                </a:solidFill>
                <a:effectLst/>
                <a:latin typeface="Comic Sans MS" charset="0"/>
                <a:ea typeface="ＭＳ Ｐゴシック" charset="0"/>
              </a:rPr>
              <a:t> </a:t>
            </a:r>
            <a:r>
              <a:rPr lang="en-US" sz="2000" baseline="30000" dirty="0" smtClean="0">
                <a:solidFill>
                  <a:srgbClr val="FFFFFF"/>
                </a:solidFill>
              </a:rPr>
              <a:t>O</a:t>
            </a:r>
            <a:r>
              <a:rPr lang="en-US" sz="2000" dirty="0" smtClean="0">
                <a:solidFill>
                  <a:srgbClr val="FFFFFF"/>
                </a:solidFill>
              </a:rPr>
              <a:t>/</a:t>
            </a:r>
            <a:r>
              <a:rPr lang="en-US" sz="2000" dirty="0" err="1" smtClean="0">
                <a:solidFill>
                  <a:srgbClr val="FFFFFF"/>
                </a:solidFill>
              </a:rPr>
              <a:t>yr</a:t>
            </a:r>
            <a:r>
              <a:rPr lang="en-US" sz="2000" dirty="0" smtClean="0">
                <a:solidFill>
                  <a:srgbClr val="FFFFFF"/>
                </a:solidFill>
              </a:rPr>
              <a:t> for PSR 1913+16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8537267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Oval 2"/>
          <p:cNvSpPr>
            <a:spLocks noChangeArrowheads="1"/>
          </p:cNvSpPr>
          <p:nvPr/>
        </p:nvSpPr>
        <p:spPr bwMode="auto">
          <a:xfrm>
            <a:off x="5029200" y="1447800"/>
            <a:ext cx="2590800" cy="7620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/>
          </a:p>
        </p:txBody>
      </p:sp>
      <p:sp>
        <p:nvSpPr>
          <p:cNvPr id="88067" name="Oval 3"/>
          <p:cNvSpPr>
            <a:spLocks noChangeArrowheads="1"/>
          </p:cNvSpPr>
          <p:nvPr/>
        </p:nvSpPr>
        <p:spPr bwMode="auto">
          <a:xfrm rot="-345945">
            <a:off x="5029200" y="1371600"/>
            <a:ext cx="2590800" cy="7620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/>
          </a:p>
        </p:txBody>
      </p:sp>
      <p:sp>
        <p:nvSpPr>
          <p:cNvPr id="88068" name="Oval 4"/>
          <p:cNvSpPr>
            <a:spLocks noChangeArrowheads="1"/>
          </p:cNvSpPr>
          <p:nvPr/>
        </p:nvSpPr>
        <p:spPr bwMode="auto">
          <a:xfrm rot="-709679">
            <a:off x="5029200" y="1219200"/>
            <a:ext cx="2590800" cy="7620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/>
          </a:p>
        </p:txBody>
      </p:sp>
      <p:sp>
        <p:nvSpPr>
          <p:cNvPr id="88069" name="Oval 5"/>
          <p:cNvSpPr>
            <a:spLocks noChangeArrowheads="1"/>
          </p:cNvSpPr>
          <p:nvPr/>
        </p:nvSpPr>
        <p:spPr bwMode="auto">
          <a:xfrm rot="-1023465">
            <a:off x="4953000" y="1143000"/>
            <a:ext cx="2590800" cy="7620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/>
          </a:p>
        </p:txBody>
      </p:sp>
      <p:sp>
        <p:nvSpPr>
          <p:cNvPr id="88070" name="AutoShape 6"/>
          <p:cNvSpPr>
            <a:spLocks noChangeArrowheads="1"/>
          </p:cNvSpPr>
          <p:nvPr/>
        </p:nvSpPr>
        <p:spPr bwMode="auto">
          <a:xfrm>
            <a:off x="5486400" y="1600200"/>
            <a:ext cx="381000" cy="381000"/>
          </a:xfrm>
          <a:prstGeom prst="star16">
            <a:avLst>
              <a:gd name="adj" fmla="val 375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/>
          </a:p>
        </p:txBody>
      </p:sp>
      <p:sp>
        <p:nvSpPr>
          <p:cNvPr id="88071" name="Oval 7"/>
          <p:cNvSpPr>
            <a:spLocks noChangeArrowheads="1"/>
          </p:cNvSpPr>
          <p:nvPr/>
        </p:nvSpPr>
        <p:spPr bwMode="auto">
          <a:xfrm>
            <a:off x="7086600" y="20574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/>
          </a:p>
        </p:txBody>
      </p:sp>
      <p:sp>
        <p:nvSpPr>
          <p:cNvPr id="88072" name="Text Box 8"/>
          <p:cNvSpPr txBox="1">
            <a:spLocks noChangeArrowheads="1"/>
          </p:cNvSpPr>
          <p:nvPr/>
        </p:nvSpPr>
        <p:spPr bwMode="auto">
          <a:xfrm>
            <a:off x="346075" y="76200"/>
            <a:ext cx="8493125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Mercury</a:t>
            </a:r>
            <a:r>
              <a:rPr lang="ja-JP" alt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’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 Perihelion: Trouble to Triumph</a:t>
            </a:r>
          </a:p>
        </p:txBody>
      </p:sp>
      <p:sp>
        <p:nvSpPr>
          <p:cNvPr id="88073" name="Text Box 9"/>
          <p:cNvSpPr txBox="1">
            <a:spLocks noChangeArrowheads="1"/>
          </p:cNvSpPr>
          <p:nvPr/>
        </p:nvSpPr>
        <p:spPr bwMode="auto">
          <a:xfrm>
            <a:off x="381000" y="898119"/>
            <a:ext cx="4800600" cy="132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0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en-US" sz="2000"/>
              <a:t> </a:t>
            </a:r>
            <a:r>
              <a:rPr lang="en-US" sz="2000" b="1">
                <a:solidFill>
                  <a:srgbClr val="800080"/>
                </a:solidFill>
              </a:rPr>
              <a:t>1687 Newtonian triumph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en-US" sz="2000" b="1">
                <a:solidFill>
                  <a:srgbClr val="800080"/>
                </a:solidFill>
              </a:rPr>
              <a:t> 1859 Leverrier</a:t>
            </a:r>
            <a:r>
              <a:rPr lang="ja-JP" altLang="en-US" sz="2000" b="1">
                <a:solidFill>
                  <a:srgbClr val="800080"/>
                </a:solidFill>
                <a:latin typeface="Arial"/>
              </a:rPr>
              <a:t>’</a:t>
            </a:r>
            <a:r>
              <a:rPr lang="en-US" sz="2000" b="1">
                <a:solidFill>
                  <a:srgbClr val="800080"/>
                </a:solidFill>
              </a:rPr>
              <a:t>s conundrum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en-US" sz="2000" b="1">
                <a:solidFill>
                  <a:srgbClr val="800080"/>
                </a:solidFill>
              </a:rPr>
              <a:t> 1900 A turn-of-the century crisis</a:t>
            </a:r>
            <a:endParaRPr lang="en-US" sz="2000"/>
          </a:p>
        </p:txBody>
      </p:sp>
      <p:sp>
        <p:nvSpPr>
          <p:cNvPr id="88074" name="Line 10"/>
          <p:cNvSpPr>
            <a:spLocks noChangeShapeType="1"/>
          </p:cNvSpPr>
          <p:nvPr/>
        </p:nvSpPr>
        <p:spPr bwMode="auto">
          <a:xfrm>
            <a:off x="7696200" y="2057400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/>
          </a:p>
        </p:txBody>
      </p:sp>
      <p:sp>
        <p:nvSpPr>
          <p:cNvPr id="88075" name="Line 11"/>
          <p:cNvSpPr>
            <a:spLocks noChangeShapeType="1"/>
          </p:cNvSpPr>
          <p:nvPr/>
        </p:nvSpPr>
        <p:spPr bwMode="auto">
          <a:xfrm flipV="1">
            <a:off x="7696200" y="914400"/>
            <a:ext cx="5334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/>
          </a:p>
        </p:txBody>
      </p:sp>
      <p:sp>
        <p:nvSpPr>
          <p:cNvPr id="88076" name="Text Box 12"/>
          <p:cNvSpPr txBox="1">
            <a:spLocks noChangeArrowheads="1"/>
          </p:cNvSpPr>
          <p:nvPr/>
        </p:nvSpPr>
        <p:spPr bwMode="auto">
          <a:xfrm>
            <a:off x="7680325" y="1073150"/>
            <a:ext cx="1001713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/>
              <a:t>575 </a:t>
            </a:r>
            <a:r>
              <a:rPr lang="ja-JP" altLang="en-US" sz="1800">
                <a:latin typeface="Arial"/>
              </a:rPr>
              <a:t>“</a:t>
            </a:r>
            <a:endParaRPr lang="en-US" sz="1800"/>
          </a:p>
          <a:p>
            <a:pPr>
              <a:defRPr/>
            </a:pPr>
            <a:r>
              <a:rPr lang="en-US" sz="1800"/>
              <a:t>per</a:t>
            </a:r>
          </a:p>
          <a:p>
            <a:pPr>
              <a:defRPr/>
            </a:pPr>
            <a:r>
              <a:rPr lang="en-US" sz="1800"/>
              <a:t>century</a:t>
            </a:r>
          </a:p>
        </p:txBody>
      </p:sp>
      <p:sp>
        <p:nvSpPr>
          <p:cNvPr id="88077" name="Rectangle 13"/>
          <p:cNvSpPr>
            <a:spLocks noChangeArrowheads="1"/>
          </p:cNvSpPr>
          <p:nvPr/>
        </p:nvSpPr>
        <p:spPr bwMode="auto">
          <a:xfrm>
            <a:off x="1447800" y="2590800"/>
            <a:ext cx="6096000" cy="3962400"/>
          </a:xfrm>
          <a:prstGeom prst="rect">
            <a:avLst/>
          </a:prstGeom>
          <a:solidFill>
            <a:srgbClr val="E2D5BE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/>
        </p:spPr>
        <p:txBody>
          <a:bodyPr wrap="none" anchor="ctr"/>
          <a:lstStyle/>
          <a:p>
            <a:pPr>
              <a:defRPr/>
            </a:pPr>
            <a:endParaRPr lang="en-US" sz="1800"/>
          </a:p>
        </p:txBody>
      </p:sp>
      <p:pic>
        <p:nvPicPr>
          <p:cNvPr id="77848" name="Picture 25" descr="FLlog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5638800"/>
            <a:ext cx="714375" cy="11255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7761" y="2699230"/>
            <a:ext cx="5641670" cy="370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7290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FL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4850" y="5715000"/>
            <a:ext cx="628650" cy="990600"/>
          </a:xfrm>
          <a:prstGeom prst="rect">
            <a:avLst/>
          </a:prstGeom>
          <a:noFill/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219" y="1800191"/>
            <a:ext cx="5690072" cy="822661"/>
          </a:xfrm>
          <a:prstGeom prst="rect">
            <a:avLst/>
          </a:prstGeom>
        </p:spPr>
      </p:pic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2735521"/>
            <a:ext cx="6341107" cy="1003869"/>
          </a:xfrm>
          <a:prstGeom prst="rect">
            <a:avLst/>
          </a:prstGeom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295400" y="106363"/>
            <a:ext cx="5962490" cy="584776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PN theory: Far-zone physics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95018" y="1218282"/>
            <a:ext cx="3630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Recall the wave-zone solution to </a:t>
            </a:r>
            <a:endParaRPr lang="en-US" dirty="0"/>
          </a:p>
        </p:txBody>
      </p:sp>
      <p:pic>
        <p:nvPicPr>
          <p:cNvPr id="7" name="Picture 6" descr="latex-image-1.pdf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462"/>
          <a:stretch/>
        </p:blipFill>
        <p:spPr>
          <a:xfrm>
            <a:off x="4377822" y="1166662"/>
            <a:ext cx="2116558" cy="54926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56968" y="3892315"/>
            <a:ext cx="4653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Must add the integral over the wave zone</a:t>
            </a:r>
            <a:endParaRPr lang="en-US" dirty="0"/>
          </a:p>
        </p:txBody>
      </p:sp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502" y="3840819"/>
            <a:ext cx="593851" cy="431152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790" y="4946846"/>
            <a:ext cx="7161617" cy="85257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49892" y="4553072"/>
            <a:ext cx="2092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For the field </a:t>
            </a:r>
            <a:r>
              <a:rPr lang="en-US" dirty="0" err="1" smtClean="0"/>
              <a:t>h</a:t>
            </a:r>
            <a:r>
              <a:rPr lang="en-US" baseline="30000" dirty="0" err="1" smtClean="0">
                <a:latin typeface="Symbol" charset="2"/>
                <a:cs typeface="Symbol" charset="2"/>
              </a:rPr>
              <a:t>ab</a:t>
            </a:r>
            <a:r>
              <a:rPr lang="en-US" dirty="0">
                <a:latin typeface="Comic Sans MS"/>
                <a:cs typeface="Comic Sans MS"/>
              </a:rPr>
              <a:t> </a:t>
            </a:r>
            <a:r>
              <a:rPr lang="en-US" dirty="0" smtClean="0">
                <a:latin typeface="Comic Sans MS"/>
                <a:cs typeface="Comic Sans MS"/>
              </a:rPr>
              <a:t>:</a:t>
            </a:r>
            <a:endParaRPr lang="en-US" dirty="0">
              <a:latin typeface="Symbol" charset="2"/>
              <a:cs typeface="Symbol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7495185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1" name="Text Box 3"/>
          <p:cNvSpPr txBox="1">
            <a:spLocks noChangeArrowheads="1"/>
          </p:cNvSpPr>
          <p:nvPr/>
        </p:nvSpPr>
        <p:spPr bwMode="auto">
          <a:xfrm>
            <a:off x="658813" y="76200"/>
            <a:ext cx="7875587" cy="584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Tests of the Weak Equivalence Principle</a:t>
            </a:r>
            <a:endParaRPr lang="en-US" sz="320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pic>
        <p:nvPicPr>
          <p:cNvPr id="24582" name="Picture 8" descr="FLlog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5638800"/>
            <a:ext cx="714375" cy="11255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wepColor.pd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04" r="3452"/>
          <a:stretch/>
        </p:blipFill>
        <p:spPr>
          <a:xfrm>
            <a:off x="1521913" y="711200"/>
            <a:ext cx="5818688" cy="5918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FL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4850" y="5715000"/>
            <a:ext cx="628650" cy="990600"/>
          </a:xfrm>
          <a:prstGeom prst="rect">
            <a:avLst/>
          </a:prstGeom>
          <a:noFill/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1263" y="2172087"/>
            <a:ext cx="6170425" cy="1354970"/>
          </a:xfrm>
          <a:prstGeom prst="rect">
            <a:avLst/>
          </a:prstGeom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150850" y="75391"/>
            <a:ext cx="6926696" cy="584776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General form of wave-zone fields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11160" y="1095563"/>
            <a:ext cx="482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</a:t>
            </a:r>
            <a:r>
              <a:rPr lang="en-US" baseline="-25000" dirty="0" smtClean="0"/>
              <a:t>0</a:t>
            </a:r>
            <a:endParaRPr lang="en-US" baseline="-25000" dirty="0"/>
          </a:p>
        </p:txBody>
      </p:sp>
      <p:sp>
        <p:nvSpPr>
          <p:cNvPr id="6" name="TextBox 5"/>
          <p:cNvSpPr txBox="1"/>
          <p:nvPr/>
        </p:nvSpPr>
        <p:spPr>
          <a:xfrm>
            <a:off x="6301825" y="1095563"/>
            <a:ext cx="11707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</a:t>
            </a:r>
            <a:r>
              <a:rPr lang="en-US" baseline="-25000" dirty="0" smtClean="0"/>
              <a:t>0</a:t>
            </a:r>
            <a:r>
              <a:rPr lang="en-US" dirty="0" smtClean="0"/>
              <a:t>X</a:t>
            </a:r>
            <a:r>
              <a:rPr lang="en-US" baseline="30000" dirty="0" smtClean="0"/>
              <a:t>k</a:t>
            </a:r>
            <a:r>
              <a:rPr lang="en-US" dirty="0" smtClean="0"/>
              <a:t> = 0</a:t>
            </a:r>
            <a:endParaRPr lang="en-US" dirty="0"/>
          </a:p>
        </p:txBody>
      </p:sp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4840" y="4016201"/>
            <a:ext cx="836985" cy="390593"/>
          </a:xfrm>
          <a:prstGeom prst="rect">
            <a:avLst/>
          </a:prstGeom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1263" y="4705583"/>
            <a:ext cx="5476088" cy="1009417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cxnSp>
        <p:nvCxnSpPr>
          <p:cNvPr id="11" name="Straight Arrow Connector 10"/>
          <p:cNvCxnSpPr>
            <a:stCxn id="4" idx="2"/>
          </p:cNvCxnSpPr>
          <p:nvPr/>
        </p:nvCxnSpPr>
        <p:spPr bwMode="auto">
          <a:xfrm>
            <a:off x="3252347" y="1464895"/>
            <a:ext cx="547221" cy="70719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3" name="Straight Arrow Connector 12"/>
          <p:cNvCxnSpPr>
            <a:stCxn id="6" idx="2"/>
          </p:cNvCxnSpPr>
          <p:nvPr/>
        </p:nvCxnSpPr>
        <p:spPr bwMode="auto">
          <a:xfrm flipH="1">
            <a:off x="6411773" y="1464895"/>
            <a:ext cx="475403" cy="70719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5" name="Straight Arrow Connector 14"/>
          <p:cNvCxnSpPr>
            <a:stCxn id="7" idx="0"/>
          </p:cNvCxnSpPr>
          <p:nvPr/>
        </p:nvCxnSpPr>
        <p:spPr bwMode="auto">
          <a:xfrm flipH="1" flipV="1">
            <a:off x="5575452" y="3427710"/>
            <a:ext cx="307881" cy="588491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5225852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FL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4850" y="5715000"/>
            <a:ext cx="628650" cy="990600"/>
          </a:xfrm>
          <a:prstGeom prst="rect">
            <a:avLst/>
          </a:prstGeom>
          <a:noFill/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3538" y="2097737"/>
            <a:ext cx="6531797" cy="143897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746691" y="1228607"/>
            <a:ext cx="7635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</a:t>
            </a:r>
            <a:r>
              <a:rPr lang="en-US" baseline="30000" dirty="0" err="1" smtClean="0"/>
              <a:t>j</a:t>
            </a:r>
            <a:r>
              <a:rPr lang="en-US" dirty="0"/>
              <a:t> </a:t>
            </a:r>
            <a:r>
              <a:rPr lang="en-US" dirty="0" smtClean="0"/>
              <a:t>= 0</a:t>
            </a:r>
            <a:endParaRPr lang="en-US" dirty="0"/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8636" y="1096474"/>
            <a:ext cx="4404864" cy="429460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8927" y="4523422"/>
            <a:ext cx="5499307" cy="1584077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1150850" y="75391"/>
            <a:ext cx="6926696" cy="584776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General form of wave-zone fields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cxnSp>
        <p:nvCxnSpPr>
          <p:cNvPr id="10" name="Straight Arrow Connector 9"/>
          <p:cNvCxnSpPr>
            <a:stCxn id="2" idx="2"/>
          </p:cNvCxnSpPr>
          <p:nvPr/>
        </p:nvCxnSpPr>
        <p:spPr bwMode="auto">
          <a:xfrm>
            <a:off x="3128448" y="1597939"/>
            <a:ext cx="877618" cy="49979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2" name="Straight Arrow Connector 11"/>
          <p:cNvCxnSpPr>
            <a:stCxn id="4" idx="2"/>
          </p:cNvCxnSpPr>
          <p:nvPr/>
        </p:nvCxnSpPr>
        <p:spPr bwMode="auto">
          <a:xfrm flipH="1">
            <a:off x="6515019" y="1525934"/>
            <a:ext cx="236049" cy="57180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8821514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FL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4850" y="5715000"/>
            <a:ext cx="628650" cy="990600"/>
          </a:xfrm>
          <a:prstGeom prst="rect">
            <a:avLst/>
          </a:prstGeom>
          <a:noFill/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566" y="4454617"/>
            <a:ext cx="7750137" cy="971754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840" y="1401522"/>
            <a:ext cx="7574613" cy="1074413"/>
          </a:xfrm>
          <a:prstGeom prst="rect">
            <a:avLst/>
          </a:prstGeom>
        </p:spPr>
      </p:pic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599" y="3005081"/>
            <a:ext cx="5819378" cy="671192"/>
          </a:xfrm>
          <a:prstGeom prst="rect">
            <a:avLst/>
          </a:prstGeom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1150850" y="75391"/>
            <a:ext cx="6926696" cy="584776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General form of wave-zone fields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cxnSp>
        <p:nvCxnSpPr>
          <p:cNvPr id="7" name="Straight Arrow Connector 6"/>
          <p:cNvCxnSpPr>
            <a:stCxn id="4" idx="0"/>
          </p:cNvCxnSpPr>
          <p:nvPr/>
        </p:nvCxnSpPr>
        <p:spPr bwMode="auto">
          <a:xfrm flipV="1">
            <a:off x="5852288" y="2250725"/>
            <a:ext cx="735006" cy="75435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5332737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FL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4850" y="5715000"/>
            <a:ext cx="628650" cy="990600"/>
          </a:xfrm>
          <a:prstGeom prst="rect">
            <a:avLst/>
          </a:prstGeom>
          <a:noFill/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1150850" y="75391"/>
            <a:ext cx="6926696" cy="584776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General form of wave-zone fields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22744" y="846610"/>
            <a:ext cx="5304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 the far-away wave-zone, keep only 1/r terms</a:t>
            </a:r>
            <a:endParaRPr lang="en-US" dirty="0"/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0293" y="712391"/>
            <a:ext cx="2618507" cy="2167040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169" y="4310610"/>
            <a:ext cx="5736779" cy="1426825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851" y="2889755"/>
            <a:ext cx="7757924" cy="1410531"/>
          </a:xfrm>
          <a:prstGeom prst="rect">
            <a:avLst/>
          </a:prstGeom>
        </p:spPr>
      </p:pic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7406" y="4974356"/>
            <a:ext cx="2884194" cy="1751118"/>
          </a:xfrm>
          <a:prstGeom prst="rect">
            <a:avLst/>
          </a:prstGeom>
          <a:ln w="38100" cmpd="sng">
            <a:solidFill>
              <a:srgbClr val="FF0000"/>
            </a:solidFill>
          </a:ln>
        </p:spPr>
      </p:pic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744" y="1383472"/>
            <a:ext cx="3701780" cy="1396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0340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FL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4850" y="5715000"/>
            <a:ext cx="628650" cy="990600"/>
          </a:xfrm>
          <a:prstGeom prst="rect">
            <a:avLst/>
          </a:prstGeom>
          <a:noFill/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rc 5"/>
          <p:cNvSpPr/>
          <p:nvPr/>
        </p:nvSpPr>
        <p:spPr bwMode="auto">
          <a:xfrm>
            <a:off x="6143625" y="777875"/>
            <a:ext cx="1127125" cy="4572000"/>
          </a:xfrm>
          <a:prstGeom prst="arc">
            <a:avLst>
              <a:gd name="adj1" fmla="val 16483427"/>
              <a:gd name="adj2" fmla="val 0"/>
            </a:avLst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Comic Sans MS" charset="0"/>
              <a:ea typeface="ＭＳ Ｐゴシック" charset="0"/>
            </a:endParaRPr>
          </a:p>
        </p:txBody>
      </p:sp>
      <p:sp>
        <p:nvSpPr>
          <p:cNvPr id="8" name="Arc 7"/>
          <p:cNvSpPr/>
          <p:nvPr/>
        </p:nvSpPr>
        <p:spPr bwMode="auto">
          <a:xfrm flipH="1">
            <a:off x="7978775" y="777875"/>
            <a:ext cx="1165225" cy="4572000"/>
          </a:xfrm>
          <a:prstGeom prst="arc">
            <a:avLst>
              <a:gd name="adj1" fmla="val 16483427"/>
              <a:gd name="adj2" fmla="val 0"/>
            </a:avLst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Comic Sans MS" charset="0"/>
              <a:ea typeface="ＭＳ Ｐゴシック" charset="0"/>
            </a:endParaRPr>
          </a:p>
        </p:txBody>
      </p:sp>
      <p:cxnSp>
        <p:nvCxnSpPr>
          <p:cNvPr id="9" name="Straight Arrow Connector 8"/>
          <p:cNvCxnSpPr/>
          <p:nvPr/>
        </p:nvCxnSpPr>
        <p:spPr bwMode="auto">
          <a:xfrm flipV="1">
            <a:off x="7270750" y="2397125"/>
            <a:ext cx="708025" cy="15875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1" name="Straight Arrow Connector 10"/>
          <p:cNvCxnSpPr/>
          <p:nvPr/>
        </p:nvCxnSpPr>
        <p:spPr bwMode="auto">
          <a:xfrm flipV="1">
            <a:off x="7191375" y="1803400"/>
            <a:ext cx="882650" cy="15875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5" name="Straight Arrow Connector 14"/>
          <p:cNvCxnSpPr/>
          <p:nvPr/>
        </p:nvCxnSpPr>
        <p:spPr bwMode="auto">
          <a:xfrm flipV="1">
            <a:off x="7096125" y="1222375"/>
            <a:ext cx="1111250" cy="27305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9" name="Straight Arrow Connector 18"/>
          <p:cNvCxnSpPr/>
          <p:nvPr/>
        </p:nvCxnSpPr>
        <p:spPr bwMode="auto">
          <a:xfrm flipV="1">
            <a:off x="7270750" y="1222375"/>
            <a:ext cx="0" cy="13335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0" name="TextBox 19"/>
          <p:cNvSpPr txBox="1"/>
          <p:nvPr/>
        </p:nvSpPr>
        <p:spPr>
          <a:xfrm>
            <a:off x="7477125" y="2492375"/>
            <a:ext cx="3364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Symbol" charset="2"/>
                <a:cs typeface="Symbol" charset="2"/>
              </a:rPr>
              <a:t>x</a:t>
            </a:r>
            <a:endParaRPr lang="en-US" sz="2400" b="1" dirty="0">
              <a:latin typeface="Symbol" charset="2"/>
              <a:cs typeface="Symbol" charset="2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239000" y="1406525"/>
            <a:ext cx="3447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u</a:t>
            </a:r>
            <a:endParaRPr lang="en-US" sz="2400" b="1" dirty="0"/>
          </a:p>
        </p:txBody>
      </p:sp>
      <p:sp>
        <p:nvSpPr>
          <p:cNvPr id="23" name="Text Box 3"/>
          <p:cNvSpPr txBox="1">
            <a:spLocks noChangeArrowheads="1"/>
          </p:cNvSpPr>
          <p:nvPr/>
        </p:nvSpPr>
        <p:spPr bwMode="auto">
          <a:xfrm>
            <a:off x="504825" y="95826"/>
            <a:ext cx="8313293" cy="584776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Wave Zone Physics: Gravitational Waves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50875" y="952500"/>
            <a:ext cx="22578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Geodesic deviation:</a:t>
            </a:r>
            <a:endParaRPr lang="en-US" dirty="0"/>
          </a:p>
        </p:txBody>
      </p:sp>
      <p:pic>
        <p:nvPicPr>
          <p:cNvPr id="24" name="Picture 23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2275" y="862845"/>
            <a:ext cx="2927350" cy="764321"/>
          </a:xfrm>
          <a:prstGeom prst="rect">
            <a:avLst/>
          </a:prstGeom>
        </p:spPr>
      </p:pic>
      <p:pic>
        <p:nvPicPr>
          <p:cNvPr id="26" name="Picture 25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2919" y="1965678"/>
            <a:ext cx="2351662" cy="1375501"/>
          </a:xfrm>
          <a:prstGeom prst="rect">
            <a:avLst/>
          </a:prstGeom>
        </p:spPr>
      </p:pic>
      <p:pic>
        <p:nvPicPr>
          <p:cNvPr id="27" name="Picture 26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841" y="2712845"/>
            <a:ext cx="1734909" cy="482389"/>
          </a:xfrm>
          <a:prstGeom prst="rect">
            <a:avLst/>
          </a:prstGeom>
        </p:spPr>
      </p:pic>
      <p:pic>
        <p:nvPicPr>
          <p:cNvPr id="28" name="Picture 27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991" y="3478645"/>
            <a:ext cx="6181725" cy="7482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647700" y="1608693"/>
            <a:ext cx="3760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 the rest frame of an observer</a:t>
            </a:r>
            <a:endParaRPr lang="en-US" dirty="0"/>
          </a:p>
        </p:txBody>
      </p:sp>
      <p:pic>
        <p:nvPicPr>
          <p:cNvPr id="31" name="Picture 30" descr="GRpolarizations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0091" y="4331316"/>
            <a:ext cx="4873625" cy="23266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48" name="Picture 2047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731" y="4524374"/>
            <a:ext cx="1506375" cy="9810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FL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4850" y="5715000"/>
            <a:ext cx="628650" cy="990600"/>
          </a:xfrm>
          <a:prstGeom prst="rect">
            <a:avLst/>
          </a:prstGeom>
          <a:noFill/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504825" y="95826"/>
            <a:ext cx="8313293" cy="584776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Wave Zone Physics: Gravitational Waves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88562" y="758981"/>
            <a:ext cx="38322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The </a:t>
            </a:r>
            <a:r>
              <a:rPr lang="en-US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quadrupole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formula:</a:t>
            </a:r>
            <a:endParaRPr lang="en-US" sz="2400" b="1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82842" y="1333310"/>
            <a:ext cx="62950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Requires </a:t>
            </a:r>
            <a:r>
              <a:rPr lang="en-US" b="1" u="sng" dirty="0" smtClean="0"/>
              <a:t>two</a:t>
            </a:r>
            <a:r>
              <a:rPr lang="en-US" dirty="0" smtClean="0"/>
              <a:t> iterations of the relaxed Einstein equation: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235107" y="2726151"/>
            <a:ext cx="2395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</a:t>
            </a:r>
            <a:r>
              <a:rPr lang="en-US" dirty="0" smtClean="0"/>
              <a:t>n the far wave-zone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929308" y="4228640"/>
            <a:ext cx="25565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For an N-body system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006741" y="4929471"/>
            <a:ext cx="762786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q"/>
            </a:pPr>
            <a:r>
              <a:rPr lang="en-US" dirty="0" smtClean="0"/>
              <a:t>By convention, the </a:t>
            </a:r>
            <a:r>
              <a:rPr lang="en-US" dirty="0" err="1" smtClean="0"/>
              <a:t>quadrupole</a:t>
            </a:r>
            <a:r>
              <a:rPr lang="en-US" dirty="0" smtClean="0"/>
              <a:t> formula is called the ``Newtonian’’-order result</a:t>
            </a:r>
          </a:p>
          <a:p>
            <a:pPr marL="285750" indent="-285750">
              <a:buFont typeface="Wingdings" charset="2"/>
              <a:buChar char="q"/>
            </a:pPr>
            <a:r>
              <a:rPr lang="en-US" dirty="0" smtClean="0"/>
              <a:t>Higher order PN corrections can be calculated by further iterating the relaxed equations</a:t>
            </a:r>
          </a:p>
          <a:p>
            <a:pPr marL="285750" indent="-285750">
              <a:buFont typeface="Wingdings" charset="2"/>
              <a:buChar char="q"/>
            </a:pPr>
            <a:r>
              <a:rPr lang="en-US" dirty="0" smtClean="0"/>
              <a:t>3 iterations needed for 1 &amp; 1.5 PN order, 4 for 2PN order </a:t>
            </a:r>
            <a:r>
              <a:rPr lang="en-US" dirty="0" err="1" smtClean="0"/>
              <a:t>etc</a:t>
            </a:r>
            <a:endParaRPr lang="en-US" dirty="0" smtClean="0"/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1784" y="3286046"/>
            <a:ext cx="4710012" cy="756714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5008" y="4137375"/>
            <a:ext cx="4512950" cy="792096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709" y="1663208"/>
            <a:ext cx="6438400" cy="1638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5153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FL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4850" y="5715000"/>
            <a:ext cx="628650" cy="990600"/>
          </a:xfrm>
          <a:prstGeom prst="rect">
            <a:avLst/>
          </a:prstGeom>
          <a:noFill/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504825" y="95826"/>
            <a:ext cx="8313293" cy="584776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Wave Zone Physics: Gravitational Waves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88562" y="758981"/>
            <a:ext cx="49365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Beyond the </a:t>
            </a:r>
            <a:r>
              <a:rPr lang="en-US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quadrupole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formula:</a:t>
            </a:r>
            <a:endParaRPr lang="en-US" sz="2400" b="1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481" y="1898200"/>
            <a:ext cx="8763082" cy="66240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36377" y="1426248"/>
            <a:ext cx="43295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For a binary system in a circular orbit:</a:t>
            </a:r>
            <a:endParaRPr lang="en-US" dirty="0"/>
          </a:p>
        </p:txBody>
      </p:sp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402" y="5533860"/>
            <a:ext cx="7192940" cy="707800"/>
          </a:xfrm>
          <a:prstGeom prst="rect">
            <a:avLst/>
          </a:prstGeom>
        </p:spPr>
      </p:pic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889" y="2730996"/>
            <a:ext cx="8082504" cy="2612905"/>
          </a:xfrm>
          <a:prstGeom prst="rect">
            <a:avLst/>
          </a:prstGeom>
          <a:ln w="38100" cmpd="sng">
            <a:solidFill>
              <a:srgbClr val="FF0000"/>
            </a:solidFill>
          </a:ln>
        </p:spPr>
      </p:pic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5280" y="2980259"/>
            <a:ext cx="1093442" cy="690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5407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FL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4850" y="5715000"/>
            <a:ext cx="628650" cy="990600"/>
          </a:xfrm>
          <a:prstGeom prst="rect">
            <a:avLst/>
          </a:prstGeom>
          <a:noFill/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2228023"/>
            <a:ext cx="5198151" cy="3895945"/>
          </a:xfrm>
          <a:prstGeom prst="rect">
            <a:avLst/>
          </a:prstGeom>
        </p:spPr>
      </p:pic>
      <p:sp>
        <p:nvSpPr>
          <p:cNvPr id="17" name="Text Box 3"/>
          <p:cNvSpPr txBox="1">
            <a:spLocks noChangeArrowheads="1"/>
          </p:cNvSpPr>
          <p:nvPr/>
        </p:nvSpPr>
        <p:spPr bwMode="auto">
          <a:xfrm>
            <a:off x="504825" y="95826"/>
            <a:ext cx="8313293" cy="584776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Wave Zone Physics: Gravitational Waves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88562" y="758981"/>
            <a:ext cx="49365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Beyond the </a:t>
            </a:r>
            <a:r>
              <a:rPr lang="en-US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quadrupole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formula:</a:t>
            </a:r>
            <a:endParaRPr lang="en-US" sz="2400" b="1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21" name="Picture 20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1243" y="3775892"/>
            <a:ext cx="4041966" cy="808394"/>
          </a:xfrm>
          <a:prstGeom prst="rect">
            <a:avLst/>
          </a:prstGeom>
        </p:spPr>
      </p:pic>
      <p:pic>
        <p:nvPicPr>
          <p:cNvPr id="22" name="Picture 21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2250680"/>
            <a:ext cx="2010057" cy="426184"/>
          </a:xfrm>
          <a:prstGeom prst="rect">
            <a:avLst/>
          </a:prstGeom>
        </p:spPr>
      </p:pic>
      <p:sp>
        <p:nvSpPr>
          <p:cNvPr id="23" name="Cloud Callout 22"/>
          <p:cNvSpPr/>
          <p:nvPr/>
        </p:nvSpPr>
        <p:spPr bwMode="auto">
          <a:xfrm>
            <a:off x="4983034" y="5017239"/>
            <a:ext cx="2761196" cy="1503863"/>
          </a:xfrm>
          <a:prstGeom prst="cloudCallout">
            <a:avLst>
              <a:gd name="adj1" fmla="val 37439"/>
              <a:gd name="adj2" fmla="val -78031"/>
            </a:avLst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omic Sans MS" charset="0"/>
                <a:ea typeface="ＭＳ Ｐゴシック" charset="0"/>
              </a:rPr>
              <a:t>Shapiro time delay</a:t>
            </a:r>
            <a:endParaRPr kumimoji="0" lang="en-US" sz="24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omic Sans MS" charset="0"/>
              <a:ea typeface="ＭＳ Ｐゴシック" charset="0"/>
            </a:endParaRPr>
          </a:p>
        </p:txBody>
      </p:sp>
      <p:pic>
        <p:nvPicPr>
          <p:cNvPr id="2" name="Picture 1" descr="h_+,_times_&amp;=_fr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599" y="1347694"/>
            <a:ext cx="7979443" cy="751007"/>
          </a:xfrm>
          <a:prstGeom prst="rect">
            <a:avLst/>
          </a:prstGeom>
        </p:spPr>
      </p:pic>
      <p:pic>
        <p:nvPicPr>
          <p:cNvPr id="3" name="Picture 2" descr="H_times^3∕2_,_rm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300" y="2656785"/>
            <a:ext cx="5185406" cy="626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4660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FL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4850" y="5715000"/>
            <a:ext cx="628650" cy="990600"/>
          </a:xfrm>
          <a:prstGeom prst="rect">
            <a:avLst/>
          </a:prstGeom>
          <a:noFill/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1031417" y="95826"/>
            <a:ext cx="6635150" cy="584776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Wave Zone Physics: Energy flux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2" name="Picture 1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363" y="941254"/>
            <a:ext cx="4957512" cy="2895672"/>
          </a:xfrm>
          <a:prstGeom prst="rect">
            <a:avLst/>
          </a:prstGeom>
        </p:spPr>
      </p:pic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363" y="5385832"/>
            <a:ext cx="5391150" cy="100158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57305" y="3935710"/>
            <a:ext cx="800732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q"/>
            </a:pPr>
            <a:r>
              <a:rPr lang="en-US" dirty="0" smtClean="0"/>
              <a:t>Called the </a:t>
            </a:r>
            <a:r>
              <a:rPr lang="en-US" dirty="0" err="1" smtClean="0"/>
              <a:t>quadrupole</a:t>
            </a:r>
            <a:r>
              <a:rPr lang="en-US" dirty="0" smtClean="0"/>
              <a:t> formula for energy flux</a:t>
            </a:r>
          </a:p>
          <a:p>
            <a:pPr marL="285750" indent="-285750">
              <a:buFont typeface="Wingdings" charset="2"/>
              <a:buChar char="q"/>
            </a:pPr>
            <a:r>
              <a:rPr lang="en-US" dirty="0" smtClean="0"/>
              <a:t>Also known as the “Newtonian” order contribution</a:t>
            </a:r>
          </a:p>
          <a:p>
            <a:pPr marL="285750" indent="-285750">
              <a:buFont typeface="Wingdings" charset="2"/>
              <a:buChar char="q"/>
            </a:pPr>
            <a:r>
              <a:rPr lang="en-US" dirty="0" smtClean="0"/>
              <a:t>Also a flux of angular momentum </a:t>
            </a:r>
            <a:r>
              <a:rPr lang="en-US" dirty="0" err="1" smtClean="0"/>
              <a:t>d</a:t>
            </a:r>
            <a:r>
              <a:rPr lang="en-US" b="1" dirty="0" err="1" smtClean="0"/>
              <a:t>J</a:t>
            </a:r>
            <a:r>
              <a:rPr lang="en-US" dirty="0" smtClean="0"/>
              <a:t>/</a:t>
            </a:r>
            <a:r>
              <a:rPr lang="en-US" dirty="0" err="1" smtClean="0"/>
              <a:t>dt</a:t>
            </a:r>
            <a:r>
              <a:rPr lang="en-US" dirty="0" smtClean="0"/>
              <a:t> and of linear momentum </a:t>
            </a:r>
            <a:r>
              <a:rPr lang="en-US" dirty="0" err="1" smtClean="0"/>
              <a:t>d</a:t>
            </a:r>
            <a:r>
              <a:rPr lang="en-US" b="1" dirty="0" err="1" smtClean="0"/>
              <a:t>P</a:t>
            </a:r>
            <a:r>
              <a:rPr lang="en-US" dirty="0" smtClean="0"/>
              <a:t>/</a:t>
            </a:r>
            <a:r>
              <a:rPr lang="en-US" dirty="0" err="1" smtClean="0"/>
              <a:t>dt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349375" y="5016500"/>
            <a:ext cx="2461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For a 2-body system: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67739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FL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4850" y="5715000"/>
            <a:ext cx="628650" cy="990600"/>
          </a:xfrm>
          <a:prstGeom prst="rect">
            <a:avLst/>
          </a:prstGeom>
          <a:noFill/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binary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3532" y="2481228"/>
            <a:ext cx="3012578" cy="30125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417" y="2996889"/>
            <a:ext cx="4152792" cy="921967"/>
          </a:xfrm>
          <a:prstGeom prst="rect">
            <a:avLst/>
          </a:prstGeom>
        </p:spPr>
      </p:pic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351" y="1331492"/>
            <a:ext cx="3743631" cy="956892"/>
          </a:xfrm>
          <a:prstGeom prst="rect">
            <a:avLst/>
          </a:prstGeom>
        </p:spPr>
      </p:pic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1922" y="1283867"/>
            <a:ext cx="3088012" cy="894732"/>
          </a:xfrm>
          <a:prstGeom prst="rect">
            <a:avLst/>
          </a:prstGeom>
        </p:spPr>
      </p:pic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1031417" y="95826"/>
            <a:ext cx="6294511" cy="584776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Energy flux and binary pulsars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12471" y="898386"/>
            <a:ext cx="23626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Orbit-averaged flux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774423" y="2431860"/>
            <a:ext cx="1907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Period decrease 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099682" y="4600398"/>
            <a:ext cx="4084528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q"/>
            </a:pPr>
            <a:r>
              <a:rPr lang="en-US" dirty="0" smtClean="0"/>
              <a:t>“Newtonian” GW flux</a:t>
            </a:r>
          </a:p>
          <a:p>
            <a:pPr marL="285750" indent="-285750">
              <a:buFont typeface="Wingdings" charset="2"/>
              <a:buChar char="q"/>
            </a:pPr>
            <a:r>
              <a:rPr lang="en-US" dirty="0" smtClean="0"/>
              <a:t>2.5 PN correction to Newtonian equations of motion</a:t>
            </a:r>
          </a:p>
          <a:p>
            <a:pPr marL="285750" indent="-285750">
              <a:buFont typeface="Wingdings" charset="2"/>
              <a:buChar char="q"/>
            </a:pPr>
            <a:r>
              <a:rPr lang="en-US" dirty="0"/>
              <a:t> </a:t>
            </a:r>
            <a:r>
              <a:rPr lang="en-US" dirty="0" smtClean="0"/>
              <a:t>PN corrections can be calculated, now reaching 4 PN order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323532" y="5562864"/>
            <a:ext cx="30557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PSR 1913+16</a:t>
            </a:r>
            <a:br>
              <a:rPr lang="en-US" dirty="0" smtClean="0"/>
            </a:br>
            <a:r>
              <a:rPr lang="en-US" dirty="0" err="1" smtClean="0"/>
              <a:t>Hulse</a:t>
            </a:r>
            <a:r>
              <a:rPr lang="en-US" dirty="0" smtClean="0"/>
              <a:t>-Taylor binary</a:t>
            </a:r>
            <a:r>
              <a:rPr lang="en-US" dirty="0"/>
              <a:t> </a:t>
            </a:r>
            <a:r>
              <a:rPr lang="en-US" dirty="0" smtClean="0"/>
              <a:t>pulsar</a:t>
            </a:r>
            <a:endParaRPr lang="en-US" dirty="0"/>
          </a:p>
        </p:txBody>
      </p:sp>
      <p:pic>
        <p:nvPicPr>
          <p:cNvPr id="2" name="Picture 1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2979" y="2452973"/>
            <a:ext cx="2105822" cy="268992"/>
          </a:xfrm>
          <a:prstGeom prst="rect">
            <a:avLst/>
          </a:prstGeom>
        </p:spPr>
      </p:pic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645" y="4024458"/>
            <a:ext cx="2943026" cy="321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6121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1066800" y="0"/>
            <a:ext cx="7680325" cy="584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Newtonian equations of Hydrodynamics</a:t>
            </a:r>
          </a:p>
        </p:txBody>
      </p:sp>
      <p:sp>
        <p:nvSpPr>
          <p:cNvPr id="25603" name="Text Box 4"/>
          <p:cNvSpPr txBox="1">
            <a:spLocks noChangeArrowheads="1"/>
          </p:cNvSpPr>
          <p:nvPr/>
        </p:nvSpPr>
        <p:spPr bwMode="auto">
          <a:xfrm>
            <a:off x="871538" y="654050"/>
            <a:ext cx="11096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2000"/>
              <a:t>Writing </a:t>
            </a:r>
          </a:p>
        </p:txBody>
      </p:sp>
      <p:sp>
        <p:nvSpPr>
          <p:cNvPr id="25604" name="Text Box 6"/>
          <p:cNvSpPr txBox="1">
            <a:spLocks noChangeArrowheads="1"/>
          </p:cNvSpPr>
          <p:nvPr/>
        </p:nvSpPr>
        <p:spPr bwMode="auto">
          <a:xfrm>
            <a:off x="3978275" y="644525"/>
            <a:ext cx="241935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2000"/>
              <a:t>Equation of motion</a:t>
            </a:r>
          </a:p>
          <a:p>
            <a:pPr>
              <a:lnSpc>
                <a:spcPct val="120000"/>
              </a:lnSpc>
            </a:pPr>
            <a:r>
              <a:rPr lang="en-US" sz="2000"/>
              <a:t>Field equation</a:t>
            </a:r>
          </a:p>
        </p:txBody>
      </p:sp>
      <p:sp>
        <p:nvSpPr>
          <p:cNvPr id="25605" name="Text Box 7"/>
          <p:cNvSpPr txBox="1">
            <a:spLocks noChangeArrowheads="1"/>
          </p:cNvSpPr>
          <p:nvPr/>
        </p:nvSpPr>
        <p:spPr bwMode="auto">
          <a:xfrm>
            <a:off x="838200" y="1447800"/>
            <a:ext cx="84058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2000"/>
              <a:t>Generalize to multiple sources (sum over M</a:t>
            </a:r>
            <a:r>
              <a:rPr lang="ja-JP" altLang="en-US" sz="2000">
                <a:latin typeface="Arial" charset="0"/>
              </a:rPr>
              <a:t>’</a:t>
            </a:r>
            <a:r>
              <a:rPr lang="en-US" altLang="ja-JP" sz="2000"/>
              <a:t>s) and continuous matter</a:t>
            </a:r>
            <a:endParaRPr lang="en-US" sz="2000"/>
          </a:p>
        </p:txBody>
      </p:sp>
      <p:sp>
        <p:nvSpPr>
          <p:cNvPr id="25606" name="Text Box 8"/>
          <p:cNvSpPr txBox="1">
            <a:spLocks noChangeArrowheads="1"/>
          </p:cNvSpPr>
          <p:nvPr/>
        </p:nvSpPr>
        <p:spPr bwMode="auto">
          <a:xfrm>
            <a:off x="5333534" y="1871663"/>
            <a:ext cx="31035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2000" dirty="0"/>
              <a:t>Euler equation of motion</a:t>
            </a:r>
          </a:p>
        </p:txBody>
      </p:sp>
      <p:sp>
        <p:nvSpPr>
          <p:cNvPr id="25607" name="Text Box 10"/>
          <p:cNvSpPr txBox="1">
            <a:spLocks noChangeArrowheads="1"/>
          </p:cNvSpPr>
          <p:nvPr/>
        </p:nvSpPr>
        <p:spPr bwMode="auto">
          <a:xfrm>
            <a:off x="5333534" y="2876550"/>
            <a:ext cx="27606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2000"/>
              <a:t>Poisson field equation</a:t>
            </a:r>
          </a:p>
        </p:txBody>
      </p:sp>
      <p:sp>
        <p:nvSpPr>
          <p:cNvPr id="25608" name="Text Box 14"/>
          <p:cNvSpPr txBox="1">
            <a:spLocks noChangeArrowheads="1"/>
          </p:cNvSpPr>
          <p:nvPr/>
        </p:nvSpPr>
        <p:spPr bwMode="auto">
          <a:xfrm>
            <a:off x="5301784" y="3284538"/>
            <a:ext cx="3775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2000"/>
              <a:t>Total or Lagrangian derivative</a:t>
            </a:r>
          </a:p>
        </p:txBody>
      </p:sp>
      <p:sp>
        <p:nvSpPr>
          <p:cNvPr id="25609" name="Text Box 15"/>
          <p:cNvSpPr txBox="1">
            <a:spLocks noChangeArrowheads="1"/>
          </p:cNvSpPr>
          <p:nvPr/>
        </p:nvSpPr>
        <p:spPr bwMode="auto">
          <a:xfrm>
            <a:off x="5333534" y="3790950"/>
            <a:ext cx="22621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2000"/>
              <a:t>Equation of state</a:t>
            </a:r>
          </a:p>
        </p:txBody>
      </p:sp>
      <p:sp>
        <p:nvSpPr>
          <p:cNvPr id="25610" name="Text Box 16"/>
          <p:cNvSpPr txBox="1">
            <a:spLocks noChangeArrowheads="1"/>
          </p:cNvSpPr>
          <p:nvPr/>
        </p:nvSpPr>
        <p:spPr bwMode="auto">
          <a:xfrm>
            <a:off x="5333534" y="2419350"/>
            <a:ext cx="24717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2000"/>
              <a:t>Continuity equation</a:t>
            </a:r>
          </a:p>
        </p:txBody>
      </p:sp>
      <p:sp>
        <p:nvSpPr>
          <p:cNvPr id="25611" name="Text Box 17"/>
          <p:cNvSpPr txBox="1">
            <a:spLocks noChangeArrowheads="1"/>
          </p:cNvSpPr>
          <p:nvPr/>
        </p:nvSpPr>
        <p:spPr bwMode="auto">
          <a:xfrm>
            <a:off x="762000" y="4205288"/>
            <a:ext cx="53260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2000"/>
              <a:t>Formal solution of Poisson</a:t>
            </a:r>
            <a:r>
              <a:rPr lang="ja-JP" altLang="en-US" sz="2000">
                <a:latin typeface="Arial" charset="0"/>
              </a:rPr>
              <a:t>’</a:t>
            </a:r>
            <a:r>
              <a:rPr lang="en-US" altLang="ja-JP" sz="2000"/>
              <a:t>s field equation:</a:t>
            </a:r>
            <a:endParaRPr lang="en-US" sz="2000"/>
          </a:p>
        </p:txBody>
      </p:sp>
      <p:sp>
        <p:nvSpPr>
          <p:cNvPr id="25612" name="Text Box 22"/>
          <p:cNvSpPr txBox="1">
            <a:spLocks noChangeArrowheads="1"/>
          </p:cNvSpPr>
          <p:nvPr/>
        </p:nvSpPr>
        <p:spPr bwMode="auto">
          <a:xfrm>
            <a:off x="746125" y="4648200"/>
            <a:ext cx="908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2000"/>
              <a:t>Write</a:t>
            </a:r>
          </a:p>
        </p:txBody>
      </p:sp>
      <p:sp>
        <p:nvSpPr>
          <p:cNvPr id="25613" name="Text Box 23"/>
          <p:cNvSpPr txBox="1">
            <a:spLocks noChangeArrowheads="1"/>
          </p:cNvSpPr>
          <p:nvPr/>
        </p:nvSpPr>
        <p:spPr bwMode="auto">
          <a:xfrm>
            <a:off x="746125" y="5181600"/>
            <a:ext cx="19653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2000"/>
              <a:t>Green function</a:t>
            </a:r>
          </a:p>
        </p:txBody>
      </p:sp>
      <p:pic>
        <p:nvPicPr>
          <p:cNvPr id="26638" name="Picture 25" descr="FLlog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5638800"/>
            <a:ext cx="714375" cy="11255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5" name="Picture 1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762000"/>
            <a:ext cx="167481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6" name="Picture 2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960" y="1828800"/>
            <a:ext cx="2895600" cy="1371600"/>
          </a:xfrm>
          <a:prstGeom prst="rect">
            <a:avLst/>
          </a:prstGeom>
          <a:noFill/>
          <a:ln w="28575" cmpd="sng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17" name="Picture 3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1984" y="3276600"/>
            <a:ext cx="1825625" cy="50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8" name="Picture 4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8712" y="3825490"/>
            <a:ext cx="1985963" cy="31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9" name="Picture 6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4648200"/>
            <a:ext cx="3654425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20" name="Picture 7" descr="latex-image-1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8450" y="5259388"/>
            <a:ext cx="6076950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21" name="Picture 8" descr="latex-image-1.pd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5715000"/>
            <a:ext cx="3752850" cy="88265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FL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4850" y="5715000"/>
            <a:ext cx="628650" cy="990600"/>
          </a:xfrm>
          <a:prstGeom prst="rect">
            <a:avLst/>
          </a:prstGeom>
          <a:noFill/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1031417" y="95826"/>
            <a:ext cx="7573508" cy="584776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Energy flux and GW interferometers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2492" r="12911"/>
          <a:stretch/>
        </p:blipFill>
        <p:spPr>
          <a:xfrm>
            <a:off x="774423" y="2454865"/>
            <a:ext cx="8179077" cy="350797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34248" y="6181540"/>
            <a:ext cx="61072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From Blanchet, </a:t>
            </a:r>
            <a:r>
              <a:rPr lang="en-US" i="1" dirty="0" smtClean="0"/>
              <a:t>Living Reviews in Relativity </a:t>
            </a:r>
            <a:r>
              <a:rPr lang="en-US" dirty="0" smtClean="0"/>
              <a:t>17, 2 (2014) </a:t>
            </a:r>
            <a:endParaRPr lang="en-US" dirty="0"/>
          </a:p>
        </p:txBody>
      </p:sp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135" y="2454865"/>
            <a:ext cx="443753" cy="619949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050" y="1528914"/>
            <a:ext cx="3060396" cy="405835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8471" y="1544404"/>
            <a:ext cx="4194385" cy="478707"/>
          </a:xfrm>
          <a:prstGeom prst="rect">
            <a:avLst/>
          </a:prstGeom>
        </p:spPr>
      </p:pic>
      <p:cxnSp>
        <p:nvCxnSpPr>
          <p:cNvPr id="9" name="Straight Arrow Connector 8"/>
          <p:cNvCxnSpPr>
            <a:stCxn id="6" idx="2"/>
          </p:cNvCxnSpPr>
          <p:nvPr/>
        </p:nvCxnSpPr>
        <p:spPr bwMode="auto">
          <a:xfrm flipH="1">
            <a:off x="1765685" y="1934749"/>
            <a:ext cx="368563" cy="605536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1" name="Straight Arrow Connector 10"/>
          <p:cNvCxnSpPr/>
          <p:nvPr/>
        </p:nvCxnSpPr>
        <p:spPr bwMode="auto">
          <a:xfrm flipH="1">
            <a:off x="4832401" y="2023111"/>
            <a:ext cx="495629" cy="579134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3" name="TextBox 12"/>
          <p:cNvSpPr txBox="1"/>
          <p:nvPr/>
        </p:nvSpPr>
        <p:spPr>
          <a:xfrm>
            <a:off x="774423" y="1006817"/>
            <a:ext cx="41374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For a circular orbit, to 3.5 PN order: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59841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FL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4850" y="5715000"/>
            <a:ext cx="628650" cy="990600"/>
          </a:xfrm>
          <a:prstGeom prst="rect">
            <a:avLst/>
          </a:prstGeom>
          <a:noFill/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504825" y="95826"/>
            <a:ext cx="7928573" cy="584776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Wave Zone Physics: Radiation reaction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36353" y="898385"/>
            <a:ext cx="717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Loss of energy at order c</a:t>
            </a:r>
            <a:r>
              <a:rPr lang="en-US" baseline="30000" dirty="0" smtClean="0"/>
              <a:t>-5</a:t>
            </a:r>
            <a:r>
              <a:rPr lang="en-US" dirty="0" smtClean="0"/>
              <a:t> implies that the dynamics of a system cannot be conservative at 2.5 PN order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944799" y="1703833"/>
            <a:ext cx="73900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There must be a 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radiation reaction force </a:t>
            </a:r>
            <a:r>
              <a:rPr lang="en-US" b="1" dirty="0" smtClean="0"/>
              <a:t>F</a:t>
            </a:r>
            <a:r>
              <a:rPr lang="en-US" dirty="0" smtClean="0"/>
              <a:t> that dissipates energy</a:t>
            </a:r>
          </a:p>
          <a:p>
            <a:r>
              <a:rPr lang="en-US" dirty="0"/>
              <a:t>a</a:t>
            </a:r>
            <a:r>
              <a:rPr lang="en-US" dirty="0" smtClean="0"/>
              <a:t>ccording to </a:t>
            </a:r>
            <a:endParaRPr lang="en-US" dirty="0"/>
          </a:p>
        </p:txBody>
      </p:sp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1171" y="2354609"/>
            <a:ext cx="2068402" cy="79499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07829" y="3212370"/>
            <a:ext cx="74964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To find this force, we return to the near-zone and iterate the relaxed Einstein equations </a:t>
            </a:r>
            <a:r>
              <a:rPr lang="en-US" b="1" dirty="0" smtClean="0"/>
              <a:t>3 times </a:t>
            </a:r>
            <a:r>
              <a:rPr lang="en-US" dirty="0" smtClean="0"/>
              <a:t>to find the metric to 2.5 PN order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023317" y="4352564"/>
            <a:ext cx="57975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That metric is inserted into the equations of motion </a:t>
            </a:r>
            <a:endParaRPr lang="en-US" dirty="0"/>
          </a:p>
        </p:txBody>
      </p:sp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2878" y="4214884"/>
            <a:ext cx="1751366" cy="56897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67158" y="4982626"/>
            <a:ext cx="69852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There are Newtonian, 1 PN, 2 PN, 2.5 PN, …. terms  (no 1.5 PN!)</a:t>
            </a:r>
            <a:br>
              <a:rPr lang="en-US" dirty="0" smtClean="0"/>
            </a:br>
            <a:r>
              <a:rPr lang="en-US" dirty="0" smtClean="0"/>
              <a:t>Happily, to find the leading 2.5 PN contributions, it is not necessary to calculate the 2 PN terms explicitly (though that has been done)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59910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FL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4850" y="5715000"/>
            <a:ext cx="628650" cy="990600"/>
          </a:xfrm>
          <a:prstGeom prst="rect">
            <a:avLst/>
          </a:prstGeom>
          <a:noFill/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504825" y="95826"/>
            <a:ext cx="7928573" cy="584776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Wave Zone Physics: Radiation reaction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68375" y="920750"/>
            <a:ext cx="45801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Illustration: expand h</a:t>
            </a:r>
            <a:r>
              <a:rPr lang="en-US" baseline="30000" dirty="0" smtClean="0"/>
              <a:t>00</a:t>
            </a:r>
            <a:r>
              <a:rPr lang="en-US" dirty="0" smtClean="0"/>
              <a:t> in the near zone:</a:t>
            </a:r>
            <a:endParaRPr lang="en-US" dirty="0"/>
          </a:p>
        </p:txBody>
      </p:sp>
      <p:sp>
        <p:nvSpPr>
          <p:cNvPr id="5" name="Rounded Rectangular Callout 4"/>
          <p:cNvSpPr/>
          <p:nvPr/>
        </p:nvSpPr>
        <p:spPr bwMode="auto">
          <a:xfrm>
            <a:off x="508000" y="807602"/>
            <a:ext cx="2206625" cy="1319648"/>
          </a:xfrm>
          <a:prstGeom prst="wedgeRoundRectCallout">
            <a:avLst>
              <a:gd name="adj1" fmla="val 32404"/>
              <a:gd name="adj2" fmla="val 85356"/>
              <a:gd name="adj3" fmla="val 16667"/>
            </a:avLst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solidFill>
                  <a:schemeClr val="bg1"/>
                </a:solidFill>
              </a:rPr>
              <a:t>Newtonian plus corrections up to 2.5 PN order within </a:t>
            </a:r>
            <a:r>
              <a:rPr lang="en-US" dirty="0" smtClean="0">
                <a:solidFill>
                  <a:schemeClr val="bg1"/>
                </a:solidFill>
                <a:latin typeface="Symbol" charset="2"/>
                <a:cs typeface="Symbol" charset="2"/>
              </a:rPr>
              <a:t>t</a:t>
            </a:r>
            <a:r>
              <a:rPr lang="en-US" baseline="30000" dirty="0" smtClean="0">
                <a:solidFill>
                  <a:schemeClr val="bg1"/>
                </a:solidFill>
              </a:rPr>
              <a:t>00</a:t>
            </a:r>
            <a:endParaRPr kumimoji="0" lang="en-US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sp>
        <p:nvSpPr>
          <p:cNvPr id="6" name="Rounded Rectangular Callout 5"/>
          <p:cNvSpPr/>
          <p:nvPr/>
        </p:nvSpPr>
        <p:spPr bwMode="auto">
          <a:xfrm>
            <a:off x="3127374" y="1365250"/>
            <a:ext cx="2293937" cy="825500"/>
          </a:xfrm>
          <a:prstGeom prst="wedgeRoundRectCallout">
            <a:avLst>
              <a:gd name="adj1" fmla="val -28445"/>
              <a:gd name="adj2" fmla="val 106731"/>
              <a:gd name="adj3" fmla="val 16667"/>
            </a:avLst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Comic Sans MS" charset="0"/>
                <a:ea typeface="ＭＳ Ｐゴシック" charset="0"/>
              </a:rPr>
              <a:t>No 0.5</a:t>
            </a:r>
            <a:r>
              <a:rPr kumimoji="0" lang="en-US" b="0" i="0" u="none" strike="noStrike" cap="none" normalizeH="0" dirty="0" smtClean="0">
                <a:ln>
                  <a:noFill/>
                </a:ln>
                <a:solidFill>
                  <a:srgbClr val="FFFFFF"/>
                </a:solidFill>
                <a:effectLst/>
                <a:latin typeface="Comic Sans MS" charset="0"/>
                <a:ea typeface="ＭＳ Ｐゴシック" charset="0"/>
              </a:rPr>
              <a:t> PN term:  conservation of M</a:t>
            </a:r>
            <a:endParaRPr kumimoji="0" lang="en-US" b="0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/>
              <a:latin typeface="Comic Sans MS" charset="0"/>
              <a:ea typeface="ＭＳ Ｐゴシック" charset="0"/>
            </a:endParaRPr>
          </a:p>
        </p:txBody>
      </p:sp>
      <p:sp>
        <p:nvSpPr>
          <p:cNvPr id="7" name="Rounded Rectangular Callout 6"/>
          <p:cNvSpPr/>
          <p:nvPr/>
        </p:nvSpPr>
        <p:spPr bwMode="auto">
          <a:xfrm>
            <a:off x="6546851" y="1079500"/>
            <a:ext cx="1438274" cy="1047750"/>
          </a:xfrm>
          <a:prstGeom prst="wedgeRoundRectCallout">
            <a:avLst>
              <a:gd name="adj1" fmla="val -111341"/>
              <a:gd name="adj2" fmla="val 98864"/>
              <a:gd name="adj3" fmla="val 16667"/>
            </a:avLst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solidFill>
                  <a:srgbClr val="FFFFFF"/>
                </a:solidFill>
              </a:rPr>
              <a:t>1 PN correction d</a:t>
            </a:r>
            <a:r>
              <a:rPr lang="en-US" baseline="30000" dirty="0" smtClean="0">
                <a:solidFill>
                  <a:srgbClr val="FFFFFF"/>
                </a:solidFill>
              </a:rPr>
              <a:t>2</a:t>
            </a:r>
            <a:r>
              <a:rPr lang="en-US" dirty="0" smtClean="0">
                <a:solidFill>
                  <a:srgbClr val="FFFFFF"/>
                </a:solidFill>
              </a:rPr>
              <a:t>X/dt</a:t>
            </a:r>
            <a:r>
              <a:rPr lang="en-US" baseline="30000" dirty="0" smtClean="0">
                <a:solidFill>
                  <a:srgbClr val="FFFFFF"/>
                </a:solidFill>
              </a:rPr>
              <a:t>2</a:t>
            </a:r>
            <a:endParaRPr kumimoji="0" lang="en-US" b="0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/>
            </a:endParaRPr>
          </a:p>
        </p:txBody>
      </p:sp>
      <p:cxnSp>
        <p:nvCxnSpPr>
          <p:cNvPr id="9" name="Straight Connector 8"/>
          <p:cNvCxnSpPr/>
          <p:nvPr/>
        </p:nvCxnSpPr>
        <p:spPr bwMode="auto">
          <a:xfrm flipV="1">
            <a:off x="1492250" y="3317875"/>
            <a:ext cx="2778125" cy="555625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0" name="Rounded Rectangular Callout 9"/>
          <p:cNvSpPr/>
          <p:nvPr/>
        </p:nvSpPr>
        <p:spPr bwMode="auto">
          <a:xfrm>
            <a:off x="761999" y="5238749"/>
            <a:ext cx="2365375" cy="1000125"/>
          </a:xfrm>
          <a:prstGeom prst="wedgeRoundRectCallout">
            <a:avLst>
              <a:gd name="adj1" fmla="val 39570"/>
              <a:gd name="adj2" fmla="val -207341"/>
              <a:gd name="adj3" fmla="val 16667"/>
            </a:avLst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solidFill>
                  <a:srgbClr val="FFFFFF"/>
                </a:solidFill>
              </a:rPr>
              <a:t>Pure function of time – a coordinate effect </a:t>
            </a:r>
            <a:endParaRPr kumimoji="0" lang="en-US" b="0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/>
            </a:endParaRPr>
          </a:p>
        </p:txBody>
      </p:sp>
      <p:sp>
        <p:nvSpPr>
          <p:cNvPr id="12" name="Rounded Rectangular Callout 11"/>
          <p:cNvSpPr/>
          <p:nvPr/>
        </p:nvSpPr>
        <p:spPr bwMode="auto">
          <a:xfrm>
            <a:off x="6572250" y="4218782"/>
            <a:ext cx="1524000" cy="666750"/>
          </a:xfrm>
          <a:prstGeom prst="wedgeRoundRectCallout">
            <a:avLst>
              <a:gd name="adj1" fmla="val -53125"/>
              <a:gd name="adj2" fmla="val -135119"/>
              <a:gd name="adj3" fmla="val 16667"/>
            </a:avLst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Comic Sans MS" charset="0"/>
                <a:ea typeface="ＭＳ Ｐゴシック" charset="0"/>
              </a:rPr>
              <a:t>2 PN term</a:t>
            </a:r>
            <a:endParaRPr kumimoji="0" lang="en-US" b="0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/>
              <a:latin typeface="Comic Sans MS" charset="0"/>
              <a:ea typeface="ＭＳ Ｐゴシック" charset="0"/>
            </a:endParaRPr>
          </a:p>
        </p:txBody>
      </p:sp>
      <p:sp>
        <p:nvSpPr>
          <p:cNvPr id="13" name="Rounded Rectangular Callout 12"/>
          <p:cNvSpPr/>
          <p:nvPr/>
        </p:nvSpPr>
        <p:spPr bwMode="auto">
          <a:xfrm>
            <a:off x="4552055" y="5175249"/>
            <a:ext cx="1147070" cy="857251"/>
          </a:xfrm>
          <a:prstGeom prst="wedgeRoundRectCallout">
            <a:avLst>
              <a:gd name="adj1" fmla="val -135702"/>
              <a:gd name="adj2" fmla="val -133796"/>
              <a:gd name="adj3" fmla="val 16667"/>
            </a:avLst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Comic Sans MS" charset="0"/>
                <a:ea typeface="ＭＳ Ｐゴシック" charset="0"/>
              </a:rPr>
              <a:t>2.5 PN term</a:t>
            </a:r>
            <a:endParaRPr kumimoji="0" lang="en-US" b="0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/>
              <a:latin typeface="Comic Sans MS" charset="0"/>
              <a:ea typeface="ＭＳ Ｐゴシック" charset="0"/>
            </a:endParaRPr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786" y="2486450"/>
            <a:ext cx="7434839" cy="2105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6720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10" grpId="0" animBg="1"/>
      <p:bldP spid="10" grpId="1" animBg="1"/>
      <p:bldP spid="12" grpId="0" animBg="1"/>
      <p:bldP spid="12" grpId="1" animBg="1"/>
      <p:bldP spid="13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FL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4850" y="5715000"/>
            <a:ext cx="628650" cy="990600"/>
          </a:xfrm>
          <a:prstGeom prst="rect">
            <a:avLst/>
          </a:prstGeom>
          <a:noFill/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504825" y="95826"/>
            <a:ext cx="7928573" cy="584776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Wave Zone Physics: Radiation reaction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82625" y="1079500"/>
            <a:ext cx="77507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Pulling all the contributions together, we find the equations of hydrodynamics to 2.5 PN order</a:t>
            </a:r>
            <a:endParaRPr lang="en-US" dirty="0"/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999" y="1854618"/>
            <a:ext cx="6397625" cy="84413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2000" y="2905125"/>
            <a:ext cx="64422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Where f is a radiation reaction force density.  For body A</a:t>
            </a:r>
            <a:endParaRPr lang="en-US" dirty="0"/>
          </a:p>
        </p:txBody>
      </p:sp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874" y="3274457"/>
            <a:ext cx="2419350" cy="896378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624" y="4837231"/>
            <a:ext cx="7036399" cy="81592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89000" y="4286250"/>
            <a:ext cx="74605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For a 2-body system, this leads to a radiation-reaction contribution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951397" y="5911334"/>
            <a:ext cx="65236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This is harmonic gauge (also called </a:t>
            </a:r>
            <a:r>
              <a:rPr lang="en-US" dirty="0" err="1" smtClean="0"/>
              <a:t>Damour-Deruelle</a:t>
            </a:r>
            <a:r>
              <a:rPr lang="en-US" dirty="0" smtClean="0"/>
              <a:t> gauge)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87597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FL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4850" y="5715000"/>
            <a:ext cx="628650" cy="990600"/>
          </a:xfrm>
          <a:prstGeom prst="rect">
            <a:avLst/>
          </a:prstGeom>
          <a:noFill/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504825" y="95826"/>
            <a:ext cx="7928573" cy="584776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Wave Zone Physics: Radiation reaction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41376" y="809625"/>
            <a:ext cx="77152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Alternative gauge:  the Burke-Thorne gauge.  All RR effects embodied in a modification of the Newtonian potential</a:t>
            </a:r>
            <a:endParaRPr lang="en-US" dirty="0"/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2625" y="1469345"/>
            <a:ext cx="3390900" cy="833563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376" y="2800872"/>
            <a:ext cx="7604125" cy="70004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04875" y="2302908"/>
            <a:ext cx="26126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For a two body system</a:t>
            </a:r>
            <a:endParaRPr lang="en-US" dirty="0"/>
          </a:p>
        </p:txBody>
      </p:sp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689" y="4108487"/>
            <a:ext cx="5435936" cy="263838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57250" y="3683000"/>
            <a:ext cx="7247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 any gauge, orbital damping precisely matches wave-zone fluxes: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6274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FL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4850" y="5715000"/>
            <a:ext cx="628650" cy="990600"/>
          </a:xfrm>
          <a:prstGeom prst="rect">
            <a:avLst/>
          </a:prstGeom>
          <a:noFill/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504825" y="95826"/>
            <a:ext cx="7928573" cy="584776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Wave Zone Physics: Radiation reaction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2" name="Picture 1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375" y="1535331"/>
            <a:ext cx="6254750" cy="179168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93750" y="3476625"/>
            <a:ext cx="72610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Radiation reaction causes 2-body orbits to </a:t>
            </a:r>
            <a:r>
              <a:rPr lang="en-US" dirty="0" err="1" smtClean="0"/>
              <a:t>inspiral</a:t>
            </a:r>
            <a:r>
              <a:rPr lang="en-US" dirty="0" smtClean="0"/>
              <a:t> and circularize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30250" y="889000"/>
            <a:ext cx="75285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Inserting </a:t>
            </a:r>
            <a:r>
              <a:rPr lang="en-US" b="1" dirty="0" err="1" smtClean="0"/>
              <a:t>a</a:t>
            </a:r>
            <a:r>
              <a:rPr lang="en-US" baseline="-25000" dirty="0" err="1" smtClean="0"/>
              <a:t>RR</a:t>
            </a:r>
            <a:r>
              <a:rPr lang="en-US" dirty="0"/>
              <a:t> </a:t>
            </a:r>
            <a:r>
              <a:rPr lang="en-US" dirty="0" smtClean="0"/>
              <a:t>into the Lagrange planetary equation as a disturbing force and integrating over an orbit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932852" y="4137709"/>
            <a:ext cx="667127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q"/>
            </a:pPr>
            <a:r>
              <a:rPr lang="en-US" dirty="0" smtClean="0"/>
              <a:t>The </a:t>
            </a:r>
            <a:r>
              <a:rPr lang="en-US" dirty="0" err="1" smtClean="0"/>
              <a:t>Hulse</a:t>
            </a:r>
            <a:r>
              <a:rPr lang="en-US" dirty="0" smtClean="0"/>
              <a:t>-Taylor binary pulsar will circularize and merge within 300 </a:t>
            </a:r>
            <a:r>
              <a:rPr lang="en-US" dirty="0" err="1" smtClean="0"/>
              <a:t>Myr</a:t>
            </a:r>
            <a:r>
              <a:rPr lang="en-US" dirty="0" smtClean="0"/>
              <a:t>; the double pulsar within 85 </a:t>
            </a:r>
            <a:r>
              <a:rPr lang="en-US" dirty="0" err="1" smtClean="0"/>
              <a:t>Myr</a:t>
            </a:r>
            <a:endParaRPr lang="en-US" dirty="0" smtClean="0"/>
          </a:p>
          <a:p>
            <a:pPr marL="285750" indent="-285750">
              <a:buFont typeface="Wingdings" charset="2"/>
              <a:buChar char="q"/>
            </a:pPr>
            <a:r>
              <a:rPr lang="en-US" dirty="0" smtClean="0"/>
              <a:t>This is short compared to the age of galaxies (5 – 10 </a:t>
            </a:r>
            <a:r>
              <a:rPr lang="en-US" dirty="0" err="1" smtClean="0"/>
              <a:t>Gyr</a:t>
            </a:r>
            <a:r>
              <a:rPr lang="en-US" dirty="0" smtClean="0"/>
              <a:t>)</a:t>
            </a:r>
          </a:p>
          <a:p>
            <a:pPr marL="285750" indent="-285750">
              <a:buFont typeface="Wingdings" charset="2"/>
              <a:buChar char="q"/>
            </a:pPr>
            <a:r>
              <a:rPr lang="en-US" dirty="0" smtClean="0"/>
              <a:t>There must be NS-NS binaries merging today (possibly even NS-BH and BH-BH binaries)</a:t>
            </a:r>
          </a:p>
          <a:p>
            <a:pPr marL="285750" indent="-285750">
              <a:buFont typeface="Wingdings" charset="2"/>
              <a:buChar char="q"/>
            </a:pPr>
            <a:r>
              <a:rPr lang="en-US" dirty="0" smtClean="0"/>
              <a:t>The detection of both BH-BH and NS-NS mergers confirms this basic picture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692020" y="1535331"/>
            <a:ext cx="1133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</a:t>
            </a:r>
            <a:r>
              <a:rPr lang="en-US" dirty="0" smtClean="0"/>
              <a:t>=a(1-e</a:t>
            </a:r>
            <a:r>
              <a:rPr lang="en-US" baseline="30000" dirty="0" smtClean="0"/>
              <a:t>2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09790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0" y="-20860"/>
            <a:ext cx="9144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The problem of motion and radiation</a:t>
            </a:r>
            <a:b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 general relativity:</a:t>
            </a:r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Lucida Grande" charset="0"/>
            </a:endParaRPr>
          </a:p>
        </p:txBody>
      </p:sp>
      <p:pic>
        <p:nvPicPr>
          <p:cNvPr id="2" name="Picture 1" descr="wave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13" y="1335200"/>
            <a:ext cx="7378143" cy="4959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1484992" y="1184993"/>
            <a:ext cx="26149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The 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crests </a:t>
            </a:r>
            <a:endParaRPr lang="en-US" sz="3600" dirty="0"/>
          </a:p>
        </p:txBody>
      </p:sp>
      <p:sp>
        <p:nvSpPr>
          <p:cNvPr id="8" name="TextBox 7"/>
          <p:cNvSpPr txBox="1"/>
          <p:nvPr/>
        </p:nvSpPr>
        <p:spPr>
          <a:xfrm>
            <a:off x="3771092" y="3716226"/>
            <a:ext cx="37553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nd the troughs </a:t>
            </a:r>
            <a:endParaRPr lang="en-US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6626165" y="6302979"/>
            <a:ext cx="15820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Hokusai ~1830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023977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Text Box 3"/>
          <p:cNvSpPr txBox="1">
            <a:spLocks noChangeArrowheads="1"/>
          </p:cNvSpPr>
          <p:nvPr/>
        </p:nvSpPr>
        <p:spPr bwMode="auto">
          <a:xfrm>
            <a:off x="1526503" y="31356"/>
            <a:ext cx="554385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Motion: the early years</a:t>
            </a:r>
            <a:endParaRPr lang="en-US" sz="3600" dirty="0">
              <a:effectLst>
                <a:outerShdw blurRad="38100" dist="38100" dir="2700000" algn="tl">
                  <a:srgbClr val="FFFFFF"/>
                </a:outerShdw>
              </a:effectLst>
              <a:latin typeface="Helvetica Neue" charset="0"/>
            </a:endParaRPr>
          </a:p>
        </p:txBody>
      </p:sp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713967" y="658490"/>
            <a:ext cx="7965896" cy="4683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>
                <a:schemeClr val="accent2"/>
              </a:buClr>
              <a:buSzPct val="150000"/>
              <a:buFont typeface="Wingdings" charset="0"/>
              <a:buChar char="§"/>
            </a:pPr>
            <a:r>
              <a:rPr lang="en-US" sz="2000" dirty="0"/>
              <a:t> Geodesic motion</a:t>
            </a:r>
          </a:p>
          <a:p>
            <a:pPr>
              <a:lnSpc>
                <a:spcPct val="150000"/>
              </a:lnSpc>
              <a:buClr>
                <a:schemeClr val="accent2"/>
              </a:buClr>
              <a:buSzPct val="150000"/>
              <a:buFont typeface="Wingdings" charset="0"/>
              <a:buChar char="§"/>
            </a:pPr>
            <a:r>
              <a:rPr lang="en-US" sz="2000" dirty="0" smtClean="0"/>
              <a:t> 1916 </a:t>
            </a:r>
            <a:r>
              <a:rPr lang="en-US" sz="2000" dirty="0"/>
              <a:t>- </a:t>
            </a:r>
            <a:r>
              <a:rPr lang="en-US" sz="2000" dirty="0" err="1"/>
              <a:t>Droste</a:t>
            </a:r>
            <a:r>
              <a:rPr lang="en-US" sz="2000" dirty="0"/>
              <a:t> &amp; De Sitter - n-body equations of motion</a:t>
            </a:r>
          </a:p>
          <a:p>
            <a:pPr>
              <a:lnSpc>
                <a:spcPct val="150000"/>
              </a:lnSpc>
              <a:buClr>
                <a:schemeClr val="accent2"/>
              </a:buClr>
              <a:buSzPct val="150000"/>
              <a:buFont typeface="Wingdings" charset="0"/>
              <a:buChar char="§"/>
            </a:pPr>
            <a:r>
              <a:rPr lang="en-US" sz="2000" dirty="0"/>
              <a:t> 1918 - </a:t>
            </a:r>
            <a:r>
              <a:rPr lang="en-US" sz="2000" dirty="0" err="1"/>
              <a:t>Lense</a:t>
            </a:r>
            <a:r>
              <a:rPr lang="en-US" sz="2000" dirty="0"/>
              <a:t> &amp; </a:t>
            </a:r>
            <a:r>
              <a:rPr lang="en-US" sz="2000" dirty="0" err="1"/>
              <a:t>Thirring</a:t>
            </a:r>
            <a:r>
              <a:rPr lang="en-US" sz="2000" dirty="0"/>
              <a:t> - motion in field of spinning body </a:t>
            </a:r>
          </a:p>
          <a:p>
            <a:pPr>
              <a:lnSpc>
                <a:spcPct val="150000"/>
              </a:lnSpc>
              <a:buClr>
                <a:schemeClr val="accent2"/>
              </a:buClr>
              <a:buSzPct val="150000"/>
              <a:buFont typeface="Wingdings" charset="0"/>
              <a:buChar char="§"/>
            </a:pPr>
            <a:r>
              <a:rPr lang="en-US" sz="2000" dirty="0"/>
              <a:t> 1937-38 - center-of-mass acceleration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	(</a:t>
            </a:r>
            <a:r>
              <a:rPr lang="en-US" sz="2000" dirty="0"/>
              <a:t>Levi-</a:t>
            </a:r>
            <a:r>
              <a:rPr lang="en-US" sz="2000" dirty="0" err="1"/>
              <a:t>Civita</a:t>
            </a:r>
            <a:r>
              <a:rPr lang="en-US" sz="2000" dirty="0"/>
              <a:t>/</a:t>
            </a:r>
            <a:r>
              <a:rPr lang="en-US" sz="2000" dirty="0" err="1"/>
              <a:t>Eddington</a:t>
            </a:r>
            <a:r>
              <a:rPr lang="en-US" sz="2000" dirty="0" smtClean="0"/>
              <a:t>-Clark</a:t>
            </a:r>
            <a:r>
              <a:rPr lang="en-US" sz="2000" dirty="0"/>
              <a:t>)</a:t>
            </a:r>
          </a:p>
          <a:p>
            <a:pPr>
              <a:lnSpc>
                <a:spcPct val="150000"/>
              </a:lnSpc>
              <a:buClr>
                <a:schemeClr val="accent2"/>
              </a:buClr>
              <a:buSzPct val="150000"/>
              <a:buFont typeface="Wingdings" charset="0"/>
              <a:buChar char="§"/>
            </a:pPr>
            <a:r>
              <a:rPr lang="en-US" sz="2000" dirty="0"/>
              <a:t> 1938 - EIH paper</a:t>
            </a:r>
          </a:p>
          <a:p>
            <a:pPr>
              <a:lnSpc>
                <a:spcPct val="150000"/>
              </a:lnSpc>
              <a:buClr>
                <a:schemeClr val="accent2"/>
              </a:buClr>
              <a:buSzPct val="150000"/>
              <a:buFont typeface="Wingdings" charset="0"/>
              <a:buChar char="§"/>
            </a:pPr>
            <a:r>
              <a:rPr lang="en-US" sz="2000" dirty="0"/>
              <a:t> 1960s - </a:t>
            </a:r>
            <a:r>
              <a:rPr lang="en-US" sz="2000" dirty="0" err="1"/>
              <a:t>Fock</a:t>
            </a:r>
            <a:r>
              <a:rPr lang="en-US" sz="2000" dirty="0"/>
              <a:t> &amp; Chandrasekhar - PN approximation</a:t>
            </a:r>
          </a:p>
          <a:p>
            <a:pPr>
              <a:lnSpc>
                <a:spcPct val="150000"/>
              </a:lnSpc>
              <a:buClr>
                <a:schemeClr val="accent2"/>
              </a:buClr>
              <a:buSzPct val="150000"/>
              <a:buFont typeface="Wingdings" charset="0"/>
              <a:buChar char="§"/>
            </a:pPr>
            <a:r>
              <a:rPr lang="en-US" sz="2000" dirty="0"/>
              <a:t> 1967 -  the </a:t>
            </a:r>
            <a:r>
              <a:rPr lang="en-US" sz="2000" dirty="0" err="1"/>
              <a:t>Nordtvedt</a:t>
            </a:r>
            <a:r>
              <a:rPr lang="en-US" sz="2000" dirty="0"/>
              <a:t> effect</a:t>
            </a:r>
          </a:p>
          <a:p>
            <a:pPr>
              <a:lnSpc>
                <a:spcPct val="150000"/>
              </a:lnSpc>
              <a:buClr>
                <a:schemeClr val="accent2"/>
              </a:buClr>
              <a:buSzPct val="150000"/>
              <a:buFont typeface="Wingdings" charset="0"/>
              <a:buChar char="§"/>
            </a:pPr>
            <a:r>
              <a:rPr lang="en-US" sz="2000" dirty="0"/>
              <a:t> 1974 - numerical relativity - BH head-on </a:t>
            </a:r>
            <a:r>
              <a:rPr lang="en-US" sz="2000" dirty="0" smtClean="0"/>
              <a:t>collision </a:t>
            </a:r>
            <a:r>
              <a:rPr lang="en-US" sz="2000" dirty="0"/>
              <a:t>(</a:t>
            </a:r>
            <a:r>
              <a:rPr lang="en-US" sz="2000" dirty="0" err="1" smtClean="0"/>
              <a:t>Smarr</a:t>
            </a:r>
            <a:r>
              <a:rPr lang="en-US" sz="2000" dirty="0" smtClean="0"/>
              <a:t> et al)</a:t>
            </a:r>
          </a:p>
          <a:p>
            <a:pPr>
              <a:lnSpc>
                <a:spcPct val="150000"/>
              </a:lnSpc>
              <a:buClr>
                <a:schemeClr val="accent2"/>
              </a:buClr>
              <a:buSzPct val="150000"/>
              <a:buFont typeface="Wingdings" charset="0"/>
              <a:buChar char="§"/>
            </a:pPr>
            <a:r>
              <a:rPr lang="en-US" sz="2000" dirty="0" smtClean="0"/>
              <a:t> 1974 - discovery of PSR 1913+16</a:t>
            </a:r>
          </a:p>
        </p:txBody>
      </p:sp>
      <p:pic>
        <p:nvPicPr>
          <p:cNvPr id="5" name="Picture 8" descr="FL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4850" y="5715000"/>
            <a:ext cx="628650" cy="990600"/>
          </a:xfrm>
          <a:prstGeom prst="rect">
            <a:avLst/>
          </a:prstGeom>
          <a:noFill/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8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8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8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8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89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89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89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89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89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2" grpId="0" build="p" autoUpdateAnimBg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FL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4850" y="5715000"/>
            <a:ext cx="628650" cy="990600"/>
          </a:xfrm>
          <a:prstGeom prst="rect">
            <a:avLst/>
          </a:prstGeom>
          <a:noFill/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rthur_Stanley_Eddington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9101">
            <a:off x="3289870" y="1150938"/>
            <a:ext cx="1567418" cy="20044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 descr="Einstein1921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1430">
            <a:off x="850551" y="1159437"/>
            <a:ext cx="1399964" cy="19777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 rot="20913883">
            <a:off x="731905" y="3098326"/>
            <a:ext cx="2139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/>
              <a:t>Einstein 1916 &amp; 18</a:t>
            </a:r>
            <a:endParaRPr lang="en-US" b="0" dirty="0"/>
          </a:p>
        </p:txBody>
      </p:sp>
      <p:sp>
        <p:nvSpPr>
          <p:cNvPr id="12" name="TextBox 11"/>
          <p:cNvSpPr txBox="1"/>
          <p:nvPr/>
        </p:nvSpPr>
        <p:spPr>
          <a:xfrm rot="773349">
            <a:off x="2880341" y="3095500"/>
            <a:ext cx="18545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err="1" smtClean="0"/>
              <a:t>Eddington</a:t>
            </a:r>
            <a:r>
              <a:rPr lang="en-US" b="0" dirty="0" smtClean="0"/>
              <a:t> 1920</a:t>
            </a:r>
            <a:endParaRPr lang="en-US" b="0" dirty="0"/>
          </a:p>
        </p:txBody>
      </p:sp>
      <p:sp>
        <p:nvSpPr>
          <p:cNvPr id="13" name="TextBox 12"/>
          <p:cNvSpPr txBox="1"/>
          <p:nvPr/>
        </p:nvSpPr>
        <p:spPr>
          <a:xfrm rot="387336">
            <a:off x="2968266" y="6014361"/>
            <a:ext cx="17304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/>
              <a:t>Hermann </a:t>
            </a:r>
            <a:r>
              <a:rPr lang="en-US" b="0" dirty="0" err="1" smtClean="0"/>
              <a:t>Bondi</a:t>
            </a:r>
            <a:r>
              <a:rPr lang="en-US" b="0" dirty="0" smtClean="0"/>
              <a:t> 1950s</a:t>
            </a:r>
            <a:endParaRPr lang="en-US" b="0" dirty="0"/>
          </a:p>
        </p:txBody>
      </p:sp>
      <p:pic>
        <p:nvPicPr>
          <p:cNvPr id="2" name="Picture 1" descr="h_bondi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2087">
            <a:off x="3353167" y="4174834"/>
            <a:ext cx="1884145" cy="18323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17" descr="rosen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38609">
            <a:off x="5998389" y="1085917"/>
            <a:ext cx="1591162" cy="20366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2" name="TextBox 21"/>
          <p:cNvSpPr txBox="1"/>
          <p:nvPr/>
        </p:nvSpPr>
        <p:spPr>
          <a:xfrm rot="482158">
            <a:off x="5487370" y="3161888"/>
            <a:ext cx="25581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/>
              <a:t>Einstein &amp; Rosen 1936</a:t>
            </a:r>
            <a:endParaRPr lang="en-US" b="0" dirty="0"/>
          </a:p>
        </p:txBody>
      </p:sp>
      <p:sp>
        <p:nvSpPr>
          <p:cNvPr id="23" name="Rectangle 22"/>
          <p:cNvSpPr/>
          <p:nvPr/>
        </p:nvSpPr>
        <p:spPr bwMode="auto">
          <a:xfrm rot="484626">
            <a:off x="6074840" y="1162900"/>
            <a:ext cx="1465557" cy="1859395"/>
          </a:xfrm>
          <a:prstGeom prst="rect">
            <a:avLst/>
          </a:prstGeom>
          <a:solidFill>
            <a:srgbClr val="008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9600" dirty="0">
                <a:solidFill>
                  <a:schemeClr val="bg1"/>
                </a:solidFill>
              </a:rPr>
              <a:t> </a:t>
            </a:r>
            <a:r>
              <a:rPr lang="en-US" sz="9600" dirty="0" smtClean="0">
                <a:solidFill>
                  <a:schemeClr val="bg1"/>
                </a:solidFill>
              </a:rPr>
              <a:t>? </a:t>
            </a:r>
            <a:endParaRPr kumimoji="0" lang="en-US" sz="96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pic>
        <p:nvPicPr>
          <p:cNvPr id="24" name="Picture 23" descr="HP-Robertson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71215">
            <a:off x="6074052" y="1161355"/>
            <a:ext cx="1479491" cy="1895598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476236">
            <a:off x="5888239" y="3137943"/>
            <a:ext cx="12876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/>
              <a:t>H. P. Robertson</a:t>
            </a:r>
            <a:endParaRPr lang="en-US" b="0" dirty="0"/>
          </a:p>
        </p:txBody>
      </p:sp>
      <p:sp>
        <p:nvSpPr>
          <p:cNvPr id="26" name="Text Box 3"/>
          <p:cNvSpPr txBox="1">
            <a:spLocks noChangeArrowheads="1"/>
          </p:cNvSpPr>
          <p:nvPr/>
        </p:nvSpPr>
        <p:spPr bwMode="auto">
          <a:xfrm>
            <a:off x="1735991" y="31356"/>
            <a:ext cx="550598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Waves: the early years</a:t>
            </a:r>
            <a:endParaRPr lang="en-US" sz="3600" dirty="0">
              <a:effectLst>
                <a:outerShdw blurRad="38100" dist="38100" dir="2700000" algn="tl">
                  <a:srgbClr val="FFFFFF"/>
                </a:outerShdw>
              </a:effectLst>
              <a:latin typeface="Helvetica Neue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 animBg="1"/>
      <p:bldP spid="23" grpId="1" animBg="1"/>
      <p:bldP spid="25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FL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4850" y="5715000"/>
            <a:ext cx="628650" cy="990600"/>
          </a:xfrm>
          <a:prstGeom prst="rect">
            <a:avLst/>
          </a:prstGeom>
          <a:noFill/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Webe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035" y="1451291"/>
            <a:ext cx="4041797" cy="34105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3319466" y="4951375"/>
            <a:ext cx="32297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 smtClean="0"/>
              <a:t>Joseph Weber 1970</a:t>
            </a:r>
            <a:endParaRPr lang="en-US" b="0" dirty="0"/>
          </a:p>
        </p:txBody>
      </p:sp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820774" y="135156"/>
            <a:ext cx="7447271" cy="584776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Detection of waves: the early years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2743200" y="101600"/>
            <a:ext cx="3505200" cy="584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Rules of the road </a:t>
            </a:r>
          </a:p>
        </p:txBody>
      </p:sp>
      <p:sp>
        <p:nvSpPr>
          <p:cNvPr id="27651" name="Text Box 4"/>
          <p:cNvSpPr txBox="1">
            <a:spLocks noChangeArrowheads="1"/>
          </p:cNvSpPr>
          <p:nvPr/>
        </p:nvSpPr>
        <p:spPr bwMode="auto">
          <a:xfrm>
            <a:off x="685800" y="762000"/>
            <a:ext cx="68135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2000"/>
              <a:t>Consequences of the continuity equation: for any f(x,t):</a:t>
            </a:r>
          </a:p>
        </p:txBody>
      </p:sp>
      <p:sp>
        <p:nvSpPr>
          <p:cNvPr id="27652" name="Text Box 7"/>
          <p:cNvSpPr txBox="1">
            <a:spLocks noChangeArrowheads="1"/>
          </p:cNvSpPr>
          <p:nvPr/>
        </p:nvSpPr>
        <p:spPr bwMode="auto">
          <a:xfrm>
            <a:off x="898525" y="3851275"/>
            <a:ext cx="17192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2000"/>
              <a:t>Useful rules:</a:t>
            </a:r>
          </a:p>
        </p:txBody>
      </p:sp>
      <p:pic>
        <p:nvPicPr>
          <p:cNvPr id="28677" name="Picture 9" descr="FLlog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5638800"/>
            <a:ext cx="714375" cy="11255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Picture 1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2736" y="1234690"/>
            <a:ext cx="7043738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5" name="Picture 2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375" y="4419600"/>
            <a:ext cx="7235825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5" name="Text Box 3"/>
          <p:cNvSpPr txBox="1">
            <a:spLocks noChangeArrowheads="1"/>
          </p:cNvSpPr>
          <p:nvPr/>
        </p:nvSpPr>
        <p:spPr bwMode="auto">
          <a:xfrm>
            <a:off x="319157" y="44450"/>
            <a:ext cx="6707410" cy="954107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Joseph Weber 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&amp; 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ravitational 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aves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: </a:t>
            </a:r>
          </a:p>
          <a:p>
            <a:pPr algn="ctr">
              <a:defRPr/>
            </a:pP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Case 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study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in 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how 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cience 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orks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</p:txBody>
      </p:sp>
      <p:sp>
        <p:nvSpPr>
          <p:cNvPr id="49156" name="Text Box 4"/>
          <p:cNvSpPr txBox="1">
            <a:spLocks noChangeArrowheads="1"/>
          </p:cNvSpPr>
          <p:nvPr/>
        </p:nvSpPr>
        <p:spPr bwMode="auto">
          <a:xfrm>
            <a:off x="685800" y="1156510"/>
            <a:ext cx="5596404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dirty="0">
                <a:cs typeface="+mn-cs"/>
              </a:rPr>
              <a:t>Joe Weber (1919-2000)</a:t>
            </a:r>
          </a:p>
          <a:p>
            <a:pPr>
              <a:buSzPct val="150000"/>
              <a:buFont typeface="Wingdings" charset="0"/>
              <a:buChar char="§"/>
              <a:defRPr/>
            </a:pPr>
            <a:r>
              <a:rPr lang="en-US" sz="1800" dirty="0">
                <a:cs typeface="+mn-cs"/>
              </a:rPr>
              <a:t> pioneer in electronics, masers and lasers</a:t>
            </a:r>
          </a:p>
          <a:p>
            <a:pPr>
              <a:buSzPct val="150000"/>
              <a:buFont typeface="Wingdings" charset="0"/>
              <a:buChar char="§"/>
              <a:defRPr/>
            </a:pPr>
            <a:r>
              <a:rPr lang="en-US" sz="1800" dirty="0" smtClean="0">
                <a:cs typeface="+mn-cs"/>
              </a:rPr>
              <a:t> 1959 </a:t>
            </a:r>
            <a:r>
              <a:rPr lang="en-US" sz="1800" dirty="0">
                <a:cs typeface="+mn-cs"/>
              </a:rPr>
              <a:t>- learned GR, began building GW detectors</a:t>
            </a:r>
          </a:p>
        </p:txBody>
      </p:sp>
      <p:sp>
        <p:nvSpPr>
          <p:cNvPr id="49159" name="Text Box 7"/>
          <p:cNvSpPr txBox="1">
            <a:spLocks noChangeArrowheads="1"/>
          </p:cNvSpPr>
          <p:nvPr/>
        </p:nvSpPr>
        <p:spPr bwMode="auto">
          <a:xfrm>
            <a:off x="669925" y="2057400"/>
            <a:ext cx="8545929" cy="3970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SzPct val="150000"/>
              <a:buFont typeface="Wingdings" charset="0"/>
              <a:buChar char="§"/>
              <a:defRPr/>
            </a:pPr>
            <a:r>
              <a:rPr lang="en-US" sz="1800" dirty="0">
                <a:cs typeface="+mn-cs"/>
              </a:rPr>
              <a:t> 1969 - reported coincident events in detectors 1000 km apart</a:t>
            </a:r>
          </a:p>
          <a:p>
            <a:pPr>
              <a:buSzPct val="150000"/>
              <a:buFont typeface="Wingdings" charset="0"/>
              <a:buChar char="§"/>
              <a:defRPr/>
            </a:pPr>
            <a:r>
              <a:rPr lang="en-US" sz="1800" dirty="0">
                <a:cs typeface="+mn-cs"/>
              </a:rPr>
              <a:t> 1971 - more events when bars were perpendicular to galactic center</a:t>
            </a:r>
          </a:p>
          <a:p>
            <a:pPr>
              <a:buSzPct val="150000"/>
              <a:buFont typeface="Wingdings" charset="0"/>
              <a:buChar char="§"/>
              <a:defRPr/>
            </a:pPr>
            <a:r>
              <a:rPr lang="en-US" sz="1800" dirty="0">
                <a:cs typeface="+mn-cs"/>
              </a:rPr>
              <a:t> strength of signals 1000 times stronger than anybody expected</a:t>
            </a:r>
          </a:p>
          <a:p>
            <a:pPr>
              <a:buSzPct val="150000"/>
              <a:buFont typeface="Wingdings" charset="0"/>
              <a:buChar char="§"/>
              <a:defRPr/>
            </a:pPr>
            <a:r>
              <a:rPr lang="en-US" sz="1800" dirty="0">
                <a:cs typeface="+mn-cs"/>
              </a:rPr>
              <a:t> 1970s - spurred theoretical work on black holes, neutron stars, supernovas</a:t>
            </a:r>
          </a:p>
          <a:p>
            <a:pPr lvl="1">
              <a:buSzPct val="100000"/>
              <a:buFont typeface="Wingdings" charset="0"/>
              <a:buChar char="ü"/>
              <a:defRPr/>
            </a:pPr>
            <a:r>
              <a:rPr lang="en-US" sz="1800" dirty="0">
                <a:cs typeface="+mn-cs"/>
              </a:rPr>
              <a:t> could not explain Weber</a:t>
            </a:r>
            <a:r>
              <a:rPr lang="ja-JP" altLang="en-US" sz="1800" dirty="0">
                <a:latin typeface="Arial"/>
                <a:cs typeface="+mn-cs"/>
              </a:rPr>
              <a:t>’</a:t>
            </a:r>
            <a:r>
              <a:rPr lang="en-US" sz="1800" dirty="0">
                <a:cs typeface="+mn-cs"/>
              </a:rPr>
              <a:t>s events</a:t>
            </a:r>
          </a:p>
          <a:p>
            <a:pPr>
              <a:buSzPct val="150000"/>
              <a:buFont typeface="Wingdings" charset="0"/>
              <a:buChar char="§"/>
              <a:defRPr/>
            </a:pPr>
            <a:r>
              <a:rPr lang="en-US" sz="1800" dirty="0">
                <a:cs typeface="+mn-cs"/>
              </a:rPr>
              <a:t> 1970s - spurred other groups to build detectors of better sensitivity</a:t>
            </a:r>
          </a:p>
          <a:p>
            <a:pPr lvl="1">
              <a:buSzPct val="100000"/>
              <a:buFont typeface="Wingdings" charset="0"/>
              <a:buChar char="ü"/>
              <a:defRPr/>
            </a:pPr>
            <a:r>
              <a:rPr lang="en-US" sz="1800" dirty="0">
                <a:cs typeface="+mn-cs"/>
              </a:rPr>
              <a:t> no events detected</a:t>
            </a:r>
          </a:p>
          <a:p>
            <a:pPr>
              <a:buSzPct val="150000"/>
              <a:buFont typeface="Wingdings" charset="0"/>
              <a:buChar char="§"/>
              <a:defRPr/>
            </a:pPr>
            <a:r>
              <a:rPr lang="en-US" sz="1800" dirty="0">
                <a:cs typeface="+mn-cs"/>
              </a:rPr>
              <a:t> 1980 - consensus developed - no GW seen directly by </a:t>
            </a:r>
            <a:r>
              <a:rPr lang="en-US" sz="1800" dirty="0" smtClean="0">
                <a:cs typeface="+mn-cs"/>
              </a:rPr>
              <a:t>Weber</a:t>
            </a:r>
          </a:p>
          <a:p>
            <a:pPr>
              <a:buSzPct val="150000"/>
              <a:buFont typeface="Wingdings" charset="0"/>
              <a:buChar char="§"/>
              <a:defRPr/>
            </a:pPr>
            <a:r>
              <a:rPr lang="en-US" sz="1800" dirty="0" smtClean="0">
                <a:cs typeface="+mn-cs"/>
              </a:rPr>
              <a:t>1980 </a:t>
            </a:r>
            <a:r>
              <a:rPr lang="en-US" sz="1800" dirty="0">
                <a:cs typeface="+mn-cs"/>
              </a:rPr>
              <a:t>- 2004 - work on advanced </a:t>
            </a:r>
            <a:r>
              <a:rPr lang="ja-JP" altLang="en-US" sz="1800" dirty="0">
                <a:latin typeface="Arial"/>
                <a:cs typeface="+mn-cs"/>
              </a:rPr>
              <a:t>“</a:t>
            </a:r>
            <a:r>
              <a:rPr lang="en-US" sz="1800" dirty="0">
                <a:cs typeface="+mn-cs"/>
              </a:rPr>
              <a:t>Weber bars</a:t>
            </a:r>
            <a:r>
              <a:rPr lang="ja-JP" altLang="en-US" sz="1800" dirty="0">
                <a:latin typeface="Arial"/>
                <a:cs typeface="+mn-cs"/>
              </a:rPr>
              <a:t>”</a:t>
            </a:r>
            <a:r>
              <a:rPr lang="en-US" sz="1800" dirty="0">
                <a:cs typeface="+mn-cs"/>
              </a:rPr>
              <a:t> continued</a:t>
            </a:r>
          </a:p>
          <a:p>
            <a:pPr>
              <a:buSzPct val="150000"/>
              <a:buFont typeface="Wingdings" charset="0"/>
              <a:buChar char="§"/>
              <a:defRPr/>
            </a:pPr>
            <a:r>
              <a:rPr lang="en-US" sz="1800" dirty="0">
                <a:cs typeface="+mn-cs"/>
              </a:rPr>
              <a:t> mid 1980s - plans developed for large </a:t>
            </a:r>
            <a:r>
              <a:rPr lang="ja-JP" altLang="en-US" sz="1800" dirty="0">
                <a:latin typeface="Arial"/>
                <a:cs typeface="+mn-cs"/>
              </a:rPr>
              <a:t>“</a:t>
            </a:r>
            <a:r>
              <a:rPr lang="en-US" sz="1800" dirty="0">
                <a:cs typeface="+mn-cs"/>
              </a:rPr>
              <a:t>laser interferometer</a:t>
            </a:r>
            <a:r>
              <a:rPr lang="ja-JP" altLang="en-US" sz="1800" dirty="0">
                <a:latin typeface="Arial"/>
                <a:cs typeface="+mn-cs"/>
              </a:rPr>
              <a:t>”</a:t>
            </a:r>
            <a:r>
              <a:rPr lang="en-US" sz="1800" dirty="0">
                <a:cs typeface="+mn-cs"/>
              </a:rPr>
              <a:t> observatories</a:t>
            </a:r>
          </a:p>
          <a:p>
            <a:pPr>
              <a:buSzPct val="150000"/>
              <a:buFont typeface="Wingdings" charset="0"/>
              <a:buChar char="§"/>
              <a:defRPr/>
            </a:pPr>
            <a:r>
              <a:rPr lang="en-US" sz="1800" dirty="0">
                <a:cs typeface="+mn-cs"/>
              </a:rPr>
              <a:t> 1994 - 1999 - construction of LIGO</a:t>
            </a:r>
          </a:p>
          <a:p>
            <a:pPr>
              <a:buSzPct val="150000"/>
              <a:buFont typeface="Wingdings" charset="0"/>
              <a:buChar char="§"/>
              <a:defRPr/>
            </a:pPr>
            <a:r>
              <a:rPr lang="en-US" sz="1800" dirty="0">
                <a:cs typeface="+mn-cs"/>
              </a:rPr>
              <a:t> 2002 - LIGO</a:t>
            </a:r>
            <a:r>
              <a:rPr lang="ja-JP" altLang="en-US" sz="1800" dirty="0">
                <a:latin typeface="Arial"/>
                <a:cs typeface="+mn-cs"/>
              </a:rPr>
              <a:t>’</a:t>
            </a:r>
            <a:r>
              <a:rPr lang="en-US" sz="1800" dirty="0">
                <a:cs typeface="+mn-cs"/>
              </a:rPr>
              <a:t>s first science run</a:t>
            </a:r>
          </a:p>
          <a:p>
            <a:pPr>
              <a:buSzPct val="150000"/>
              <a:buFont typeface="Wingdings" charset="0"/>
              <a:buChar char="§"/>
              <a:defRPr/>
            </a:pPr>
            <a:r>
              <a:rPr lang="en-US" sz="1800" dirty="0">
                <a:cs typeface="+mn-cs"/>
              </a:rPr>
              <a:t> 2003 - 2008 - Weber bar detectors phased out</a:t>
            </a:r>
          </a:p>
          <a:p>
            <a:pPr>
              <a:buSzPct val="150000"/>
              <a:defRPr/>
            </a:pPr>
            <a:endParaRPr lang="en-US" sz="1800" dirty="0">
              <a:cs typeface="+mn-cs"/>
            </a:endParaRPr>
          </a:p>
        </p:txBody>
      </p:sp>
      <p:pic>
        <p:nvPicPr>
          <p:cNvPr id="9" name="Picture 8" descr="Webe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228600"/>
            <a:ext cx="1929613" cy="16282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1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1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1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1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1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1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1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1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1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15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15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15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15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15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6" grpId="0" build="p" autoUpdateAnimBg="0"/>
      <p:bldP spid="49159" grpId="0" build="p" autoUpdateAnimBg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Text Box 3"/>
          <p:cNvSpPr txBox="1">
            <a:spLocks noChangeArrowheads="1"/>
          </p:cNvSpPr>
          <p:nvPr/>
        </p:nvSpPr>
        <p:spPr bwMode="auto">
          <a:xfrm>
            <a:off x="596900" y="44450"/>
            <a:ext cx="78644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The problem of motion &amp; radiation</a:t>
            </a:r>
            <a:endParaRPr lang="en-US" sz="3600" dirty="0">
              <a:effectLst>
                <a:outerShdw blurRad="38100" dist="38100" dir="2700000" algn="tl">
                  <a:srgbClr val="FFFFFF"/>
                </a:outerShdw>
              </a:effectLst>
              <a:latin typeface="Helvetica Neue" charset="0"/>
            </a:endParaRPr>
          </a:p>
        </p:txBody>
      </p:sp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632234" y="718325"/>
            <a:ext cx="5634876" cy="798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  <a:buClr>
                <a:schemeClr val="accent2"/>
              </a:buClr>
              <a:buSzPct val="150000"/>
              <a:buFont typeface="Wingdings" charset="0"/>
              <a:buChar char="§"/>
            </a:pPr>
            <a:r>
              <a:rPr lang="en-US" dirty="0" smtClean="0"/>
              <a:t> 1974 </a:t>
            </a:r>
            <a:r>
              <a:rPr lang="en-US" dirty="0"/>
              <a:t>- numerical relativity - BH head-on collision</a:t>
            </a:r>
          </a:p>
          <a:p>
            <a:pPr>
              <a:lnSpc>
                <a:spcPct val="130000"/>
              </a:lnSpc>
              <a:buClr>
                <a:schemeClr val="accent2"/>
              </a:buClr>
              <a:buSzPct val="150000"/>
              <a:buFont typeface="Wingdings" charset="0"/>
              <a:buChar char="§"/>
            </a:pPr>
            <a:r>
              <a:rPr lang="en-US" dirty="0"/>
              <a:t> 1974 - discovery of PSR 1913+</a:t>
            </a:r>
            <a:r>
              <a:rPr lang="en-US" dirty="0" smtClean="0"/>
              <a:t>16</a:t>
            </a:r>
            <a:endParaRPr lang="en-US" dirty="0"/>
          </a:p>
        </p:txBody>
      </p:sp>
      <p:pic>
        <p:nvPicPr>
          <p:cNvPr id="5" name="Picture 8" descr="FL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4850" y="5715000"/>
            <a:ext cx="628650" cy="990600"/>
          </a:xfrm>
          <a:prstGeom prst="rect">
            <a:avLst/>
          </a:prstGeom>
          <a:noFill/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967387" y="2055763"/>
            <a:ext cx="7111141" cy="4108818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800"/>
              </a:spcAft>
              <a:buFont typeface="Wingdings" charset="2"/>
              <a:buChar char="q"/>
            </a:pPr>
            <a:r>
              <a:rPr lang="en-US" dirty="0" smtClean="0"/>
              <a:t>Abraham-Lorentz-Dirac force (SR/E&amp;M)</a:t>
            </a:r>
            <a:br>
              <a:rPr lang="en-US" dirty="0" smtClean="0"/>
            </a:br>
            <a:r>
              <a:rPr lang="en-US" dirty="0" smtClean="0"/>
              <a:t>   - pre acceleration, retarded </a:t>
            </a:r>
            <a:r>
              <a:rPr lang="en-US" dirty="0" err="1" smtClean="0"/>
              <a:t>vs</a:t>
            </a:r>
            <a:r>
              <a:rPr lang="en-US" dirty="0" smtClean="0"/>
              <a:t> advanced, runaway solutions,</a:t>
            </a:r>
            <a:br>
              <a:rPr lang="en-US" dirty="0" smtClean="0"/>
            </a:br>
            <a:r>
              <a:rPr lang="en-US" dirty="0" smtClean="0"/>
              <a:t>     “point charge” renormalization</a:t>
            </a:r>
          </a:p>
          <a:p>
            <a:pPr marL="285750" indent="-285750">
              <a:spcAft>
                <a:spcPts val="1800"/>
              </a:spcAft>
              <a:buFont typeface="Wingdings" charset="2"/>
              <a:buChar char="q"/>
            </a:pPr>
            <a:r>
              <a:rPr lang="en-US" dirty="0" smtClean="0"/>
              <a:t>Does a freely falling charge on Earth radiate?</a:t>
            </a:r>
            <a:br>
              <a:rPr lang="en-US" dirty="0" smtClean="0"/>
            </a:br>
            <a:r>
              <a:rPr lang="en-US" dirty="0" smtClean="0"/>
              <a:t>Does a charge at rest on Earth radiate?</a:t>
            </a:r>
          </a:p>
          <a:p>
            <a:pPr marL="285750" indent="-285750">
              <a:spcAft>
                <a:spcPts val="1800"/>
              </a:spcAft>
              <a:buFont typeface="Wingdings" charset="2"/>
              <a:buChar char="q"/>
            </a:pPr>
            <a:r>
              <a:rPr lang="en-US" dirty="0" smtClean="0"/>
              <a:t>Does a binary system radiate GW?</a:t>
            </a:r>
            <a:br>
              <a:rPr lang="en-US" dirty="0" smtClean="0"/>
            </a:br>
            <a:r>
              <a:rPr lang="en-US" dirty="0" smtClean="0"/>
              <a:t>  - most said yes</a:t>
            </a:r>
            <a:br>
              <a:rPr lang="en-US" dirty="0" smtClean="0"/>
            </a:br>
            <a:r>
              <a:rPr lang="en-US" dirty="0" smtClean="0"/>
              <a:t>  - Einstein wasn’t sure</a:t>
            </a:r>
            <a:br>
              <a:rPr lang="en-US" dirty="0" smtClean="0"/>
            </a:br>
            <a:r>
              <a:rPr lang="en-US" dirty="0" smtClean="0"/>
              <a:t>  - </a:t>
            </a:r>
            <a:r>
              <a:rPr lang="en-US" dirty="0" err="1"/>
              <a:t>Havas</a:t>
            </a:r>
            <a:r>
              <a:rPr lang="en-US" dirty="0"/>
              <a:t> and others said </a:t>
            </a:r>
            <a:r>
              <a:rPr lang="en-US" dirty="0" smtClean="0"/>
              <a:t>no</a:t>
            </a:r>
          </a:p>
          <a:p>
            <a:pPr marL="285750" indent="-285750">
              <a:spcAft>
                <a:spcPts val="1800"/>
              </a:spcAft>
              <a:buFont typeface="Wingdings" charset="2"/>
              <a:buChar char="q"/>
            </a:pPr>
            <a:r>
              <a:rPr lang="en-US" dirty="0" smtClean="0"/>
              <a:t>Does a binary system suffer radiation reaction?</a:t>
            </a:r>
            <a:br>
              <a:rPr lang="en-US" dirty="0" smtClean="0"/>
            </a:br>
            <a:r>
              <a:rPr lang="en-US" dirty="0" smtClean="0"/>
              <a:t>  - beginnings of understanding (</a:t>
            </a:r>
            <a:r>
              <a:rPr lang="en-US" dirty="0" err="1" smtClean="0"/>
              <a:t>eg</a:t>
            </a:r>
            <a:r>
              <a:rPr lang="en-US" dirty="0" smtClean="0"/>
              <a:t> matched asymptotic       </a:t>
            </a:r>
            <a:br>
              <a:rPr lang="en-US" dirty="0" smtClean="0"/>
            </a:br>
            <a:r>
              <a:rPr lang="en-US" dirty="0" smtClean="0"/>
              <a:t>     expansions)</a:t>
            </a:r>
          </a:p>
        </p:txBody>
      </p:sp>
    </p:spTree>
    <p:extLst>
      <p:ext uri="{BB962C8B-B14F-4D97-AF65-F5344CB8AC3E}">
        <p14:creationId xmlns:p14="http://schemas.microsoft.com/office/powerpoint/2010/main" val="1821194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Text Box 3"/>
          <p:cNvSpPr txBox="1">
            <a:spLocks noChangeArrowheads="1"/>
          </p:cNvSpPr>
          <p:nvPr/>
        </p:nvSpPr>
        <p:spPr bwMode="auto">
          <a:xfrm>
            <a:off x="596900" y="44450"/>
            <a:ext cx="78644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The problem of motion &amp; radiation</a:t>
            </a:r>
            <a:endParaRPr lang="en-US" sz="3600" dirty="0">
              <a:effectLst>
                <a:outerShdw blurRad="38100" dist="38100" dir="2700000" algn="tl">
                  <a:srgbClr val="FFFFFF"/>
                </a:outerShdw>
              </a:effectLst>
              <a:latin typeface="Helvetica Neue" charset="0"/>
            </a:endParaRPr>
          </a:p>
        </p:txBody>
      </p:sp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632234" y="718325"/>
            <a:ext cx="5634876" cy="2599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  <a:buClr>
                <a:schemeClr val="accent2"/>
              </a:buClr>
              <a:buSzPct val="150000"/>
              <a:buFont typeface="Wingdings" charset="0"/>
              <a:buChar char="§"/>
            </a:pPr>
            <a:r>
              <a:rPr lang="en-US" dirty="0" smtClean="0"/>
              <a:t> 1974 </a:t>
            </a:r>
            <a:r>
              <a:rPr lang="en-US" dirty="0"/>
              <a:t>- numerical relativity - BH head-on collision</a:t>
            </a:r>
          </a:p>
          <a:p>
            <a:pPr>
              <a:lnSpc>
                <a:spcPct val="130000"/>
              </a:lnSpc>
              <a:buClr>
                <a:schemeClr val="accent2"/>
              </a:buClr>
              <a:buSzPct val="150000"/>
              <a:buFont typeface="Wingdings" charset="0"/>
              <a:buChar char="§"/>
            </a:pPr>
            <a:r>
              <a:rPr lang="en-US" dirty="0"/>
              <a:t> 1974 - discovery of PSR 1913+16</a:t>
            </a:r>
          </a:p>
          <a:p>
            <a:pPr>
              <a:lnSpc>
                <a:spcPct val="130000"/>
              </a:lnSpc>
              <a:buClr>
                <a:schemeClr val="accent2"/>
              </a:buClr>
              <a:buSzPct val="150000"/>
              <a:buFont typeface="Wingdings" charset="0"/>
              <a:buChar char="§"/>
            </a:pPr>
            <a:r>
              <a:rPr lang="en-US" dirty="0"/>
              <a:t> 1976 - Ehlers et al - critique of </a:t>
            </a:r>
            <a:r>
              <a:rPr lang="en-US" dirty="0" smtClean="0"/>
              <a:t>foundations</a:t>
            </a:r>
            <a:br>
              <a:rPr lang="en-US" dirty="0" smtClean="0"/>
            </a:br>
            <a:r>
              <a:rPr lang="en-US" dirty="0" smtClean="0"/>
              <a:t>               </a:t>
            </a:r>
            <a:r>
              <a:rPr lang="en-US" dirty="0"/>
              <a:t>of </a:t>
            </a:r>
            <a:r>
              <a:rPr lang="en-US" dirty="0" smtClean="0"/>
              <a:t>EOM and RR</a:t>
            </a:r>
            <a:endParaRPr lang="en-US" dirty="0"/>
          </a:p>
          <a:p>
            <a:pPr>
              <a:lnSpc>
                <a:spcPct val="130000"/>
              </a:lnSpc>
              <a:buClr>
                <a:schemeClr val="accent2"/>
              </a:buClr>
              <a:buSzPct val="150000"/>
              <a:buFont typeface="Wingdings" charset="0"/>
              <a:buChar char="§"/>
            </a:pPr>
            <a:r>
              <a:rPr lang="en-US" dirty="0"/>
              <a:t> 1976 - PN corrections to gravitational </a:t>
            </a:r>
            <a:r>
              <a:rPr lang="en-US" dirty="0" smtClean="0"/>
              <a:t>waves</a:t>
            </a:r>
            <a:br>
              <a:rPr lang="en-US" dirty="0" smtClean="0"/>
            </a:br>
            <a:r>
              <a:rPr lang="en-US" dirty="0" smtClean="0"/>
              <a:t>	 </a:t>
            </a:r>
            <a:r>
              <a:rPr lang="en-US" dirty="0"/>
              <a:t>(EWW</a:t>
            </a:r>
            <a:r>
              <a:rPr lang="en-US" dirty="0" smtClean="0"/>
              <a:t>)</a:t>
            </a:r>
          </a:p>
          <a:p>
            <a:pPr>
              <a:lnSpc>
                <a:spcPct val="130000"/>
              </a:lnSpc>
              <a:buClr>
                <a:schemeClr val="accent2"/>
              </a:buClr>
              <a:buSzPct val="150000"/>
              <a:buFont typeface="Wingdings" charset="0"/>
              <a:buChar char="§"/>
            </a:pPr>
            <a:r>
              <a:rPr lang="en-US" dirty="0"/>
              <a:t> </a:t>
            </a:r>
            <a:r>
              <a:rPr lang="en-US" dirty="0" smtClean="0"/>
              <a:t>1978 – re-examination of EOM &amp; RR</a:t>
            </a:r>
            <a:endParaRPr lang="en-US" dirty="0"/>
          </a:p>
        </p:txBody>
      </p:sp>
      <p:pic>
        <p:nvPicPr>
          <p:cNvPr id="5" name="Picture 8" descr="FL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4850" y="5715000"/>
            <a:ext cx="628650" cy="990600"/>
          </a:xfrm>
          <a:prstGeom prst="rect">
            <a:avLst/>
          </a:prstGeom>
          <a:noFill/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the_dinner_table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04220">
            <a:off x="6034751" y="1190222"/>
            <a:ext cx="2745024" cy="18214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 descr="swept-under-rug-38253689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02"/>
          <a:stretch/>
        </p:blipFill>
        <p:spPr>
          <a:xfrm rot="797472">
            <a:off x="5948302" y="1240384"/>
            <a:ext cx="3347571" cy="2230869"/>
          </a:xfrm>
          <a:prstGeom prst="rect">
            <a:avLst/>
          </a:prstGeom>
        </p:spPr>
      </p:pic>
      <p:sp>
        <p:nvSpPr>
          <p:cNvPr id="6" name="Rectangular Callout 5"/>
          <p:cNvSpPr/>
          <p:nvPr/>
        </p:nvSpPr>
        <p:spPr bwMode="auto">
          <a:xfrm rot="20920814">
            <a:off x="7000442" y="2624384"/>
            <a:ext cx="1172840" cy="267461"/>
          </a:xfrm>
          <a:prstGeom prst="wedgeRectCallout">
            <a:avLst>
              <a:gd name="adj1" fmla="val -20833"/>
              <a:gd name="adj2" fmla="val 50000"/>
            </a:avLst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200" dirty="0">
                <a:solidFill>
                  <a:srgbClr val="000000"/>
                </a:solidFill>
              </a:rPr>
              <a:t>d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</a:rPr>
              <a:t>ivergences</a:t>
            </a:r>
            <a:endParaRPr kumimoji="0" lang="en-US" sz="12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865629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8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8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89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2" grpId="0" build="p" autoUpdateAnimBg="0"/>
      <p:bldP spid="6" grpId="0" animBg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Text Box 3"/>
          <p:cNvSpPr txBox="1">
            <a:spLocks noChangeArrowheads="1"/>
          </p:cNvSpPr>
          <p:nvPr/>
        </p:nvSpPr>
        <p:spPr bwMode="auto">
          <a:xfrm>
            <a:off x="596900" y="44450"/>
            <a:ext cx="78644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The problem of motion &amp; radiation</a:t>
            </a:r>
            <a:endParaRPr lang="en-US" sz="3600" dirty="0">
              <a:effectLst>
                <a:outerShdw blurRad="38100" dist="38100" dir="2700000" algn="tl">
                  <a:srgbClr val="FFFFFF"/>
                </a:outerShdw>
              </a:effectLst>
              <a:latin typeface="Helvetica Neue" charset="0"/>
            </a:endParaRPr>
          </a:p>
        </p:txBody>
      </p:sp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632234" y="718325"/>
            <a:ext cx="5634876" cy="3319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  <a:buClr>
                <a:schemeClr val="accent2"/>
              </a:buClr>
              <a:buSzPct val="150000"/>
              <a:buFont typeface="Wingdings" charset="0"/>
              <a:buChar char="§"/>
            </a:pPr>
            <a:r>
              <a:rPr lang="en-US" dirty="0" smtClean="0"/>
              <a:t> 1974 </a:t>
            </a:r>
            <a:r>
              <a:rPr lang="en-US" dirty="0"/>
              <a:t>- numerical relativity - BH head-on collision</a:t>
            </a:r>
          </a:p>
          <a:p>
            <a:pPr>
              <a:lnSpc>
                <a:spcPct val="130000"/>
              </a:lnSpc>
              <a:buClr>
                <a:schemeClr val="accent2"/>
              </a:buClr>
              <a:buSzPct val="150000"/>
              <a:buFont typeface="Wingdings" charset="0"/>
              <a:buChar char="§"/>
            </a:pPr>
            <a:r>
              <a:rPr lang="en-US" dirty="0"/>
              <a:t> 1974 - discovery of PSR 1913+16</a:t>
            </a:r>
          </a:p>
          <a:p>
            <a:pPr>
              <a:lnSpc>
                <a:spcPct val="130000"/>
              </a:lnSpc>
              <a:buClr>
                <a:schemeClr val="accent2"/>
              </a:buClr>
              <a:buSzPct val="150000"/>
              <a:buFont typeface="Wingdings" charset="0"/>
              <a:buChar char="§"/>
            </a:pPr>
            <a:r>
              <a:rPr lang="en-US" dirty="0"/>
              <a:t> 1976 - Ehlers et al - critique of </a:t>
            </a:r>
            <a:r>
              <a:rPr lang="en-US" dirty="0" smtClean="0"/>
              <a:t>foundations</a:t>
            </a:r>
            <a:br>
              <a:rPr lang="en-US" dirty="0" smtClean="0"/>
            </a:br>
            <a:r>
              <a:rPr lang="en-US" dirty="0" smtClean="0"/>
              <a:t>               </a:t>
            </a:r>
            <a:r>
              <a:rPr lang="en-US" dirty="0"/>
              <a:t>of </a:t>
            </a:r>
            <a:r>
              <a:rPr lang="en-US" dirty="0" smtClean="0"/>
              <a:t>EOM and RR</a:t>
            </a:r>
            <a:endParaRPr lang="en-US" dirty="0"/>
          </a:p>
          <a:p>
            <a:pPr>
              <a:lnSpc>
                <a:spcPct val="130000"/>
              </a:lnSpc>
              <a:buClr>
                <a:schemeClr val="accent2"/>
              </a:buClr>
              <a:buSzPct val="150000"/>
              <a:buFont typeface="Wingdings" charset="0"/>
              <a:buChar char="§"/>
            </a:pPr>
            <a:r>
              <a:rPr lang="en-US" dirty="0"/>
              <a:t> 1976 - PN corrections to gravitational </a:t>
            </a:r>
            <a:r>
              <a:rPr lang="en-US" dirty="0" smtClean="0"/>
              <a:t>waves</a:t>
            </a:r>
            <a:br>
              <a:rPr lang="en-US" dirty="0" smtClean="0"/>
            </a:br>
            <a:r>
              <a:rPr lang="en-US" dirty="0" smtClean="0"/>
              <a:t>	 </a:t>
            </a:r>
            <a:r>
              <a:rPr lang="en-US" dirty="0"/>
              <a:t>(EWW</a:t>
            </a:r>
            <a:r>
              <a:rPr lang="en-US" dirty="0" smtClean="0"/>
              <a:t>)</a:t>
            </a:r>
          </a:p>
          <a:p>
            <a:pPr>
              <a:lnSpc>
                <a:spcPct val="130000"/>
              </a:lnSpc>
              <a:buClr>
                <a:schemeClr val="accent2"/>
              </a:buClr>
              <a:buSzPct val="150000"/>
              <a:buFont typeface="Wingdings" charset="0"/>
              <a:buChar char="§"/>
            </a:pPr>
            <a:r>
              <a:rPr lang="en-US" dirty="0"/>
              <a:t> </a:t>
            </a:r>
            <a:r>
              <a:rPr lang="en-US" dirty="0" smtClean="0"/>
              <a:t>1978 – re-examination of EOM &amp; RR</a:t>
            </a:r>
            <a:endParaRPr lang="en-US" dirty="0"/>
          </a:p>
          <a:p>
            <a:pPr>
              <a:lnSpc>
                <a:spcPct val="130000"/>
              </a:lnSpc>
              <a:buClr>
                <a:schemeClr val="accent2"/>
              </a:buClr>
              <a:buSzPct val="150000"/>
              <a:buFont typeface="Wingdings" charset="0"/>
              <a:buChar char="§"/>
            </a:pPr>
            <a:r>
              <a:rPr lang="en-US" dirty="0"/>
              <a:t> 1979 - measurement of damping of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             binary </a:t>
            </a:r>
            <a:r>
              <a:rPr lang="en-US" dirty="0"/>
              <a:t>pulsar </a:t>
            </a:r>
            <a:r>
              <a:rPr lang="en-US" dirty="0" smtClean="0"/>
              <a:t>orbit</a:t>
            </a:r>
            <a:endParaRPr lang="en-US" dirty="0"/>
          </a:p>
        </p:txBody>
      </p:sp>
      <p:pic>
        <p:nvPicPr>
          <p:cNvPr id="5" name="Picture 8" descr="FL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4850" y="5715000"/>
            <a:ext cx="628650" cy="990600"/>
          </a:xfrm>
          <a:prstGeom prst="rect">
            <a:avLst/>
          </a:prstGeom>
          <a:noFill/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the_dinner_table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04220">
            <a:off x="6034751" y="1190222"/>
            <a:ext cx="2745024" cy="18214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 descr="swept-under-rug-38253689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02"/>
          <a:stretch/>
        </p:blipFill>
        <p:spPr>
          <a:xfrm rot="797472">
            <a:off x="5948302" y="1240384"/>
            <a:ext cx="3347571" cy="2230869"/>
          </a:xfrm>
          <a:prstGeom prst="rect">
            <a:avLst/>
          </a:prstGeom>
        </p:spPr>
      </p:pic>
      <p:sp>
        <p:nvSpPr>
          <p:cNvPr id="6" name="Rectangular Callout 5"/>
          <p:cNvSpPr/>
          <p:nvPr/>
        </p:nvSpPr>
        <p:spPr bwMode="auto">
          <a:xfrm rot="20920814">
            <a:off x="7000442" y="2624384"/>
            <a:ext cx="1172840" cy="267461"/>
          </a:xfrm>
          <a:prstGeom prst="wedgeRectCallout">
            <a:avLst>
              <a:gd name="adj1" fmla="val -20833"/>
              <a:gd name="adj2" fmla="val 50000"/>
            </a:avLst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200" dirty="0">
                <a:solidFill>
                  <a:srgbClr val="000000"/>
                </a:solidFill>
              </a:rPr>
              <a:t>d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</a:rPr>
              <a:t>ivergences</a:t>
            </a:r>
            <a:endParaRPr kumimoji="0" lang="en-US" sz="12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101820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89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2" grpId="0" build="p" autoUpdateAnimBg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Text Box 3"/>
          <p:cNvSpPr txBox="1">
            <a:spLocks noChangeArrowheads="1"/>
          </p:cNvSpPr>
          <p:nvPr/>
        </p:nvSpPr>
        <p:spPr bwMode="auto">
          <a:xfrm>
            <a:off x="1613332" y="52128"/>
            <a:ext cx="6119584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PN Theory and binary pulsars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3253" name="Text Box 5"/>
          <p:cNvSpPr txBox="1">
            <a:spLocks noChangeArrowheads="1"/>
          </p:cNvSpPr>
          <p:nvPr/>
        </p:nvSpPr>
        <p:spPr bwMode="auto">
          <a:xfrm>
            <a:off x="211891" y="6040206"/>
            <a:ext cx="167666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dirty="0"/>
              <a:t>From Weisberg</a:t>
            </a:r>
          </a:p>
          <a:p>
            <a:r>
              <a:rPr lang="en-US" sz="1200" dirty="0" smtClean="0"/>
              <a:t>Nice &amp; Taylor (2010)</a:t>
            </a:r>
            <a:endParaRPr lang="en-US" sz="1200" dirty="0"/>
          </a:p>
        </p:txBody>
      </p:sp>
      <p:pic>
        <p:nvPicPr>
          <p:cNvPr id="6" name="Picture 8" descr="FL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4850" y="5715000"/>
            <a:ext cx="628650" cy="990600"/>
          </a:xfrm>
          <a:prstGeom prst="rect">
            <a:avLst/>
          </a:prstGeom>
          <a:noFill/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binary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913" y="643024"/>
            <a:ext cx="5635113" cy="58229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2673440" y="1955251"/>
            <a:ext cx="20565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</a:t>
            </a:r>
            <a:r>
              <a:rPr lang="en-US" dirty="0" err="1" smtClean="0"/>
              <a:t>Hulse</a:t>
            </a:r>
            <a:r>
              <a:rPr lang="en-US" dirty="0" smtClean="0"/>
              <a:t>-Taylor</a:t>
            </a:r>
            <a:br>
              <a:rPr lang="en-US" dirty="0" smtClean="0"/>
            </a:br>
            <a:r>
              <a:rPr lang="en-US" dirty="0" smtClean="0"/>
              <a:t>binary pulsar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Text Box 3"/>
          <p:cNvSpPr txBox="1">
            <a:spLocks noChangeArrowheads="1"/>
          </p:cNvSpPr>
          <p:nvPr/>
        </p:nvSpPr>
        <p:spPr bwMode="auto">
          <a:xfrm>
            <a:off x="596900" y="44450"/>
            <a:ext cx="78644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The problem of motion &amp; radiation</a:t>
            </a:r>
            <a:endParaRPr lang="en-US" sz="3600" dirty="0">
              <a:effectLst>
                <a:outerShdw blurRad="38100" dist="38100" dir="2700000" algn="tl">
                  <a:srgbClr val="FFFFFF"/>
                </a:outerShdw>
              </a:effectLst>
              <a:latin typeface="Helvetica Neue" charset="0"/>
            </a:endParaRPr>
          </a:p>
        </p:txBody>
      </p:sp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632234" y="718325"/>
            <a:ext cx="6571030" cy="4759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  <a:buClr>
                <a:schemeClr val="accent2"/>
              </a:buClr>
              <a:buSzPct val="150000"/>
              <a:buFont typeface="Wingdings" charset="0"/>
              <a:buChar char="§"/>
            </a:pPr>
            <a:r>
              <a:rPr lang="en-US" dirty="0" smtClean="0"/>
              <a:t> 1974 </a:t>
            </a:r>
            <a:r>
              <a:rPr lang="en-US" dirty="0"/>
              <a:t>- numerical relativity - BH head-on collision</a:t>
            </a:r>
          </a:p>
          <a:p>
            <a:pPr>
              <a:lnSpc>
                <a:spcPct val="130000"/>
              </a:lnSpc>
              <a:buClr>
                <a:schemeClr val="accent2"/>
              </a:buClr>
              <a:buSzPct val="150000"/>
              <a:buFont typeface="Wingdings" charset="0"/>
              <a:buChar char="§"/>
            </a:pPr>
            <a:r>
              <a:rPr lang="en-US" dirty="0"/>
              <a:t> 1974 - discovery of PSR 1913+16</a:t>
            </a:r>
          </a:p>
          <a:p>
            <a:pPr>
              <a:lnSpc>
                <a:spcPct val="130000"/>
              </a:lnSpc>
              <a:buClr>
                <a:schemeClr val="accent2"/>
              </a:buClr>
              <a:buSzPct val="150000"/>
              <a:buFont typeface="Wingdings" charset="0"/>
              <a:buChar char="§"/>
            </a:pPr>
            <a:r>
              <a:rPr lang="en-US" dirty="0"/>
              <a:t> 1976 - Ehlers et al - critique of </a:t>
            </a:r>
            <a:r>
              <a:rPr lang="en-US" dirty="0" smtClean="0"/>
              <a:t>foundations</a:t>
            </a:r>
            <a:br>
              <a:rPr lang="en-US" dirty="0" smtClean="0"/>
            </a:br>
            <a:r>
              <a:rPr lang="en-US" dirty="0" smtClean="0"/>
              <a:t>               </a:t>
            </a:r>
            <a:r>
              <a:rPr lang="en-US" dirty="0"/>
              <a:t>of </a:t>
            </a:r>
            <a:r>
              <a:rPr lang="en-US" dirty="0" smtClean="0"/>
              <a:t>EOM and RR</a:t>
            </a:r>
            <a:endParaRPr lang="en-US" dirty="0"/>
          </a:p>
          <a:p>
            <a:pPr>
              <a:lnSpc>
                <a:spcPct val="130000"/>
              </a:lnSpc>
              <a:buClr>
                <a:schemeClr val="accent2"/>
              </a:buClr>
              <a:buSzPct val="150000"/>
              <a:buFont typeface="Wingdings" charset="0"/>
              <a:buChar char="§"/>
            </a:pPr>
            <a:r>
              <a:rPr lang="en-US" dirty="0"/>
              <a:t> 1976 - PN corrections to gravitational </a:t>
            </a:r>
            <a:r>
              <a:rPr lang="en-US" dirty="0" smtClean="0"/>
              <a:t>waves</a:t>
            </a:r>
            <a:br>
              <a:rPr lang="en-US" dirty="0" smtClean="0"/>
            </a:br>
            <a:r>
              <a:rPr lang="en-US" dirty="0" smtClean="0"/>
              <a:t>	 </a:t>
            </a:r>
            <a:r>
              <a:rPr lang="en-US" dirty="0"/>
              <a:t>(EWW</a:t>
            </a:r>
            <a:r>
              <a:rPr lang="en-US" dirty="0" smtClean="0"/>
              <a:t>)</a:t>
            </a:r>
          </a:p>
          <a:p>
            <a:pPr>
              <a:lnSpc>
                <a:spcPct val="130000"/>
              </a:lnSpc>
              <a:buClr>
                <a:schemeClr val="accent2"/>
              </a:buClr>
              <a:buSzPct val="150000"/>
              <a:buFont typeface="Wingdings" charset="0"/>
              <a:buChar char="§"/>
            </a:pPr>
            <a:r>
              <a:rPr lang="en-US" dirty="0"/>
              <a:t> </a:t>
            </a:r>
            <a:r>
              <a:rPr lang="en-US" dirty="0" smtClean="0"/>
              <a:t>1978 – re-examination of EOM &amp; RR</a:t>
            </a:r>
            <a:endParaRPr lang="en-US" dirty="0"/>
          </a:p>
          <a:p>
            <a:pPr>
              <a:lnSpc>
                <a:spcPct val="130000"/>
              </a:lnSpc>
              <a:buClr>
                <a:schemeClr val="accent2"/>
              </a:buClr>
              <a:buSzPct val="150000"/>
              <a:buFont typeface="Wingdings" charset="0"/>
              <a:buChar char="§"/>
            </a:pPr>
            <a:r>
              <a:rPr lang="en-US" dirty="0"/>
              <a:t> 1979 - measurement of damping of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             binary </a:t>
            </a:r>
            <a:r>
              <a:rPr lang="en-US" dirty="0"/>
              <a:t>pulsar orbit</a:t>
            </a:r>
          </a:p>
          <a:p>
            <a:pPr>
              <a:lnSpc>
                <a:spcPct val="130000"/>
              </a:lnSpc>
              <a:buClr>
                <a:schemeClr val="accent2"/>
              </a:buClr>
              <a:buSzPct val="150000"/>
              <a:buFont typeface="Wingdings" charset="0"/>
              <a:buChar char="§"/>
            </a:pPr>
            <a:r>
              <a:rPr lang="en-US" dirty="0"/>
              <a:t> </a:t>
            </a:r>
            <a:r>
              <a:rPr lang="en-US" dirty="0" smtClean="0"/>
              <a:t>1990 - </a:t>
            </a:r>
            <a:r>
              <a:rPr lang="en-US" dirty="0"/>
              <a:t>EOM and gravitational waves to HIGH PN order</a:t>
            </a:r>
          </a:p>
          <a:p>
            <a:pPr lvl="1">
              <a:lnSpc>
                <a:spcPct val="130000"/>
              </a:lnSpc>
              <a:buClr>
                <a:srgbClr val="FF0000"/>
              </a:buClr>
              <a:buSzPct val="150000"/>
              <a:buFont typeface="Wingdings" charset="0"/>
              <a:buChar char="§"/>
            </a:pPr>
            <a:r>
              <a:rPr lang="en-US" dirty="0"/>
              <a:t>driven by requirements for GW </a:t>
            </a:r>
            <a:r>
              <a:rPr lang="en-US" dirty="0" smtClean="0"/>
              <a:t>detectors</a:t>
            </a:r>
          </a:p>
          <a:p>
            <a:pPr lvl="1">
              <a:lnSpc>
                <a:spcPct val="130000"/>
              </a:lnSpc>
              <a:buClr>
                <a:srgbClr val="FF0000"/>
              </a:buClr>
              <a:buSzPct val="150000"/>
              <a:buFont typeface="Wingdings" charset="0"/>
              <a:buChar char="§"/>
            </a:pPr>
            <a:r>
              <a:rPr lang="en-US" dirty="0"/>
              <a:t> </a:t>
            </a:r>
            <a:r>
              <a:rPr lang="en-US" dirty="0" smtClean="0"/>
              <a:t>many methods: MPPM, DIRE, Jena, </a:t>
            </a:r>
            <a:r>
              <a:rPr lang="en-US" dirty="0" err="1" smtClean="0"/>
              <a:t>Futamase</a:t>
            </a:r>
            <a:r>
              <a:rPr lang="en-US" dirty="0" smtClean="0"/>
              <a:t>, EFT, </a:t>
            </a:r>
            <a:r>
              <a:rPr lang="is-IS" dirty="0" smtClean="0"/>
              <a:t>….</a:t>
            </a:r>
            <a:endParaRPr lang="en-US" dirty="0"/>
          </a:p>
          <a:p>
            <a:pPr marL="285750" indent="-285750">
              <a:lnSpc>
                <a:spcPct val="130000"/>
              </a:lnSpc>
              <a:buClr>
                <a:srgbClr val="000090"/>
              </a:buClr>
              <a:buSzPct val="150000"/>
              <a:buFont typeface="Wingdings" charset="2"/>
              <a:buChar char="§"/>
            </a:pPr>
            <a:r>
              <a:rPr lang="en-US" dirty="0" smtClean="0"/>
              <a:t>2005 – binary black hole breakthrough</a:t>
            </a:r>
            <a:endParaRPr lang="en-US" dirty="0"/>
          </a:p>
        </p:txBody>
      </p:sp>
      <p:pic>
        <p:nvPicPr>
          <p:cNvPr id="5" name="Picture 8" descr="FL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4850" y="5715000"/>
            <a:ext cx="628650" cy="990600"/>
          </a:xfrm>
          <a:prstGeom prst="rect">
            <a:avLst/>
          </a:prstGeom>
          <a:noFill/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the_dinner_table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04220">
            <a:off x="6034751" y="1190222"/>
            <a:ext cx="2745024" cy="18214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 descr="swept-under-rug-38253689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02"/>
          <a:stretch/>
        </p:blipFill>
        <p:spPr>
          <a:xfrm rot="797472">
            <a:off x="5948302" y="1240384"/>
            <a:ext cx="3347571" cy="2230869"/>
          </a:xfrm>
          <a:prstGeom prst="rect">
            <a:avLst/>
          </a:prstGeom>
        </p:spPr>
      </p:pic>
      <p:sp>
        <p:nvSpPr>
          <p:cNvPr id="6" name="Rectangular Callout 5"/>
          <p:cNvSpPr/>
          <p:nvPr/>
        </p:nvSpPr>
        <p:spPr bwMode="auto">
          <a:xfrm rot="20920814">
            <a:off x="7000442" y="2624384"/>
            <a:ext cx="1172840" cy="267461"/>
          </a:xfrm>
          <a:prstGeom prst="wedgeRectCallout">
            <a:avLst>
              <a:gd name="adj1" fmla="val -20833"/>
              <a:gd name="adj2" fmla="val 50000"/>
            </a:avLst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200" dirty="0">
                <a:solidFill>
                  <a:srgbClr val="000000"/>
                </a:solidFill>
              </a:rPr>
              <a:t>d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</a:rPr>
              <a:t>ivergences</a:t>
            </a:r>
            <a:endParaRPr kumimoji="0" lang="en-US" sz="12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83178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89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89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89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89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2" grpId="0" build="p" autoUpdateAnimBg="0"/>
    </p:bldLst>
  </p:timing>
</p:sld>
</file>

<file path=ppt/theme/theme1.xml><?xml version="1.0" encoding="utf-8"?>
<a:theme xmlns:a="http://schemas.openxmlformats.org/drawingml/2006/main" name="Default Theme">
  <a:themeElements>
    <a:clrScheme name="talktemplate2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alktemplate2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mic Sans M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mic Sans MS" charset="0"/>
            <a:ea typeface="ＭＳ Ｐゴシック" charset="0"/>
          </a:defRPr>
        </a:defPPr>
      </a:lstStyle>
    </a:lnDef>
  </a:objectDefaults>
  <a:extraClrSchemeLst>
    <a:extraClrScheme>
      <a:clrScheme name="talktemplate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alktemplate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alktemplate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alktemplate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alktemplate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alktemplate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alktemplate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alktemplate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alktemplate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alktemplate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alktemplate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alktemplate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Theme.thmx</Template>
  <TotalTime>9172</TotalTime>
  <Words>3577</Words>
  <Application>Microsoft Macintosh PowerPoint</Application>
  <PresentationFormat>On-screen Show (4:3)</PresentationFormat>
  <Paragraphs>694</Paragraphs>
  <Slides>95</Slides>
  <Notes>62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95</vt:i4>
      </vt:variant>
    </vt:vector>
  </HeadingPairs>
  <TitlesOfParts>
    <vt:vector size="96" baseType="lpstr">
      <vt:lpstr>Default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Florida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Clifford Will</dc:creator>
  <cp:lastModifiedBy>Clifford Will</cp:lastModifiedBy>
  <cp:revision>134</cp:revision>
  <dcterms:created xsi:type="dcterms:W3CDTF">2014-10-26T19:43:34Z</dcterms:created>
  <dcterms:modified xsi:type="dcterms:W3CDTF">2018-06-21T18:04:29Z</dcterms:modified>
</cp:coreProperties>
</file>