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326" r:id="rId3"/>
    <p:sldId id="320" r:id="rId4"/>
    <p:sldId id="325" r:id="rId5"/>
    <p:sldId id="293" r:id="rId6"/>
    <p:sldId id="345" r:id="rId7"/>
    <p:sldId id="327" r:id="rId8"/>
    <p:sldId id="328" r:id="rId9"/>
    <p:sldId id="344" r:id="rId10"/>
    <p:sldId id="329" r:id="rId11"/>
    <p:sldId id="330" r:id="rId12"/>
    <p:sldId id="331" r:id="rId13"/>
    <p:sldId id="333" r:id="rId14"/>
    <p:sldId id="332" r:id="rId15"/>
    <p:sldId id="337" r:id="rId16"/>
    <p:sldId id="338" r:id="rId17"/>
    <p:sldId id="334" r:id="rId18"/>
    <p:sldId id="341" r:id="rId19"/>
    <p:sldId id="340" r:id="rId20"/>
    <p:sldId id="342" r:id="rId21"/>
    <p:sldId id="343" r:id="rId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5771CB-EE26-E354-C812-C2195F062A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IE"/>
          </a:p>
        </p:txBody>
      </p:sp>
      <p:sp>
        <p:nvSpPr>
          <p:cNvPr id="3" name="Date Placeholder 2">
            <a:extLst>
              <a:ext uri="{FF2B5EF4-FFF2-40B4-BE49-F238E27FC236}">
                <a16:creationId xmlns:a16="http://schemas.microsoft.com/office/drawing/2014/main" id="{6E272C9F-E047-A9B9-5475-A37C485936E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5362ACB0-9ED1-4233-A99F-AEF0810B39BD}" type="datetimeFigureOut">
              <a:rPr lang="en-IE"/>
              <a:pPr>
                <a:defRPr/>
              </a:pPr>
              <a:t>29/08/2024</a:t>
            </a:fld>
            <a:endParaRPr lang="en-IE"/>
          </a:p>
        </p:txBody>
      </p:sp>
      <p:sp>
        <p:nvSpPr>
          <p:cNvPr id="4" name="Slide Image Placeholder 3">
            <a:extLst>
              <a:ext uri="{FF2B5EF4-FFF2-40B4-BE49-F238E27FC236}">
                <a16:creationId xmlns:a16="http://schemas.microsoft.com/office/drawing/2014/main" id="{9403A4EA-1F01-7DC8-199E-F8CA747F246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IE" noProof="0"/>
          </a:p>
        </p:txBody>
      </p:sp>
      <p:sp>
        <p:nvSpPr>
          <p:cNvPr id="5" name="Notes Placeholder 4">
            <a:extLst>
              <a:ext uri="{FF2B5EF4-FFF2-40B4-BE49-F238E27FC236}">
                <a16:creationId xmlns:a16="http://schemas.microsoft.com/office/drawing/2014/main" id="{43D3ED77-461C-74E7-5858-89F2734B571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IE" noProof="0"/>
          </a:p>
        </p:txBody>
      </p:sp>
      <p:sp>
        <p:nvSpPr>
          <p:cNvPr id="6" name="Footer Placeholder 5">
            <a:extLst>
              <a:ext uri="{FF2B5EF4-FFF2-40B4-BE49-F238E27FC236}">
                <a16:creationId xmlns:a16="http://schemas.microsoft.com/office/drawing/2014/main" id="{A7EA19F7-C552-0D98-A07F-7C7544BBB4D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IE"/>
          </a:p>
        </p:txBody>
      </p:sp>
      <p:sp>
        <p:nvSpPr>
          <p:cNvPr id="7" name="Slide Number Placeholder 6">
            <a:extLst>
              <a:ext uri="{FF2B5EF4-FFF2-40B4-BE49-F238E27FC236}">
                <a16:creationId xmlns:a16="http://schemas.microsoft.com/office/drawing/2014/main" id="{E5540975-FF56-B4A3-D25F-F6684CC2474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396AFA21-43D0-4221-BDBF-3E97D1153835}" type="slidenum">
              <a:rPr lang="en-IE"/>
              <a:pPr>
                <a:defRPr/>
              </a:pPr>
              <a:t>‹#›</a:t>
            </a:fld>
            <a:endParaRPr lang="en-IE"/>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F95BA7B-6A78-B146-D6AD-9C5E2CC9A6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1DFF666-F45F-DD47-EA66-84D6DDD8C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18436" name="Slide Number Placeholder 3">
            <a:extLst>
              <a:ext uri="{FF2B5EF4-FFF2-40B4-BE49-F238E27FC236}">
                <a16:creationId xmlns:a16="http://schemas.microsoft.com/office/drawing/2014/main" id="{EC26DF38-C799-C82F-15D8-AAA650EE3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C319C5E-E618-4FE4-8198-CB81A3D50568}" type="slidenum">
              <a:rPr lang="en-IE" altLang="en-US"/>
              <a:pPr fontAlgn="base">
                <a:spcBef>
                  <a:spcPct val="0"/>
                </a:spcBef>
                <a:spcAft>
                  <a:spcPct val="0"/>
                </a:spcAft>
              </a:pPr>
              <a:t>2</a:t>
            </a:fld>
            <a:endParaRPr lang="en-IE"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36204DA-4DEA-8F2A-DB82-20A80258D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D9DB8E-17DD-C85E-5000-889684E30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24580" name="Slide Number Placeholder 3">
            <a:extLst>
              <a:ext uri="{FF2B5EF4-FFF2-40B4-BE49-F238E27FC236}">
                <a16:creationId xmlns:a16="http://schemas.microsoft.com/office/drawing/2014/main" id="{B907AD6D-B6F9-E683-BB1E-45C19D713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13648AE-2568-4C47-A385-E9D7AD01F892}" type="slidenum">
              <a:rPr lang="en-IE" altLang="en-US"/>
              <a:pPr fontAlgn="base">
                <a:spcBef>
                  <a:spcPct val="0"/>
                </a:spcBef>
                <a:spcAft>
                  <a:spcPct val="0"/>
                </a:spcAft>
              </a:pPr>
              <a:t>11</a:t>
            </a:fld>
            <a:endParaRPr lang="en-IE" altLang="en-US"/>
          </a:p>
        </p:txBody>
      </p:sp>
    </p:spTree>
    <p:extLst>
      <p:ext uri="{BB962C8B-B14F-4D97-AF65-F5344CB8AC3E}">
        <p14:creationId xmlns:p14="http://schemas.microsoft.com/office/powerpoint/2010/main" val="722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F95BA7B-6A78-B146-D6AD-9C5E2CC9A6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1DFF666-F45F-DD47-EA66-84D6DDD8C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18436" name="Slide Number Placeholder 3">
            <a:extLst>
              <a:ext uri="{FF2B5EF4-FFF2-40B4-BE49-F238E27FC236}">
                <a16:creationId xmlns:a16="http://schemas.microsoft.com/office/drawing/2014/main" id="{EC26DF38-C799-C82F-15D8-AAA650EE3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C319C5E-E618-4FE4-8198-CB81A3D50568}" type="slidenum">
              <a:rPr lang="en-IE" altLang="en-US"/>
              <a:pPr fontAlgn="base">
                <a:spcBef>
                  <a:spcPct val="0"/>
                </a:spcBef>
                <a:spcAft>
                  <a:spcPct val="0"/>
                </a:spcAft>
              </a:pPr>
              <a:t>12</a:t>
            </a:fld>
            <a:endParaRPr lang="en-IE" altLang="en-US"/>
          </a:p>
        </p:txBody>
      </p:sp>
    </p:spTree>
    <p:extLst>
      <p:ext uri="{BB962C8B-B14F-4D97-AF65-F5344CB8AC3E}">
        <p14:creationId xmlns:p14="http://schemas.microsoft.com/office/powerpoint/2010/main" val="805605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13</a:t>
            </a:fld>
            <a:endParaRPr lang="en-IE" altLang="en-US"/>
          </a:p>
        </p:txBody>
      </p:sp>
    </p:spTree>
    <p:extLst>
      <p:ext uri="{BB962C8B-B14F-4D97-AF65-F5344CB8AC3E}">
        <p14:creationId xmlns:p14="http://schemas.microsoft.com/office/powerpoint/2010/main" val="748262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14</a:t>
            </a:fld>
            <a:endParaRPr lang="en-IE"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15</a:t>
            </a:fld>
            <a:endParaRPr lang="en-IE" altLang="en-US"/>
          </a:p>
        </p:txBody>
      </p:sp>
    </p:spTree>
    <p:extLst>
      <p:ext uri="{BB962C8B-B14F-4D97-AF65-F5344CB8AC3E}">
        <p14:creationId xmlns:p14="http://schemas.microsoft.com/office/powerpoint/2010/main" val="316490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F63D27DF-47B1-5B15-5D80-ED3E9A6821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E77F305-FFA8-EEE1-7697-24C6DDEB0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dirty="0"/>
          </a:p>
        </p:txBody>
      </p:sp>
      <p:sp>
        <p:nvSpPr>
          <p:cNvPr id="16388" name="Slide Number Placeholder 3">
            <a:extLst>
              <a:ext uri="{FF2B5EF4-FFF2-40B4-BE49-F238E27FC236}">
                <a16:creationId xmlns:a16="http://schemas.microsoft.com/office/drawing/2014/main" id="{F60FC7BC-513E-5FE0-0980-FD87845130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2EB0E72-3C58-4ADC-AC30-7FD7507B7F08}" type="slidenum">
              <a:rPr lang="en-IE" altLang="en-US"/>
              <a:pPr fontAlgn="base">
                <a:spcBef>
                  <a:spcPct val="0"/>
                </a:spcBef>
                <a:spcAft>
                  <a:spcPct val="0"/>
                </a:spcAft>
              </a:pPr>
              <a:t>16</a:t>
            </a:fld>
            <a:endParaRPr lang="en-IE" altLang="en-US"/>
          </a:p>
        </p:txBody>
      </p:sp>
    </p:spTree>
    <p:extLst>
      <p:ext uri="{BB962C8B-B14F-4D97-AF65-F5344CB8AC3E}">
        <p14:creationId xmlns:p14="http://schemas.microsoft.com/office/powerpoint/2010/main" val="3679115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F63D27DF-47B1-5B15-5D80-ED3E9A6821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4E77F305-FFA8-EEE1-7697-24C6DDEB0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dirty="0"/>
          </a:p>
        </p:txBody>
      </p:sp>
      <p:sp>
        <p:nvSpPr>
          <p:cNvPr id="16388" name="Slide Number Placeholder 3">
            <a:extLst>
              <a:ext uri="{FF2B5EF4-FFF2-40B4-BE49-F238E27FC236}">
                <a16:creationId xmlns:a16="http://schemas.microsoft.com/office/drawing/2014/main" id="{F60FC7BC-513E-5FE0-0980-FD87845130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E2EB0E72-3C58-4ADC-AC30-7FD7507B7F08}" type="slidenum">
              <a:rPr lang="en-IE" altLang="en-US"/>
              <a:pPr fontAlgn="base">
                <a:spcBef>
                  <a:spcPct val="0"/>
                </a:spcBef>
                <a:spcAft>
                  <a:spcPct val="0"/>
                </a:spcAft>
              </a:pPr>
              <a:t>17</a:t>
            </a:fld>
            <a:endParaRPr lang="en-IE" altLang="en-US"/>
          </a:p>
        </p:txBody>
      </p:sp>
    </p:spTree>
    <p:extLst>
      <p:ext uri="{BB962C8B-B14F-4D97-AF65-F5344CB8AC3E}">
        <p14:creationId xmlns:p14="http://schemas.microsoft.com/office/powerpoint/2010/main" val="229049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18</a:t>
            </a:fld>
            <a:endParaRPr lang="en-IE" altLang="en-US"/>
          </a:p>
        </p:txBody>
      </p:sp>
    </p:spTree>
    <p:extLst>
      <p:ext uri="{BB962C8B-B14F-4D97-AF65-F5344CB8AC3E}">
        <p14:creationId xmlns:p14="http://schemas.microsoft.com/office/powerpoint/2010/main" val="2117721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19</a:t>
            </a:fld>
            <a:endParaRPr lang="en-IE"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20</a:t>
            </a:fld>
            <a:endParaRPr lang="en-IE"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36204DA-4DEA-8F2A-DB82-20A80258D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D9DB8E-17DD-C85E-5000-889684E30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24580" name="Slide Number Placeholder 3">
            <a:extLst>
              <a:ext uri="{FF2B5EF4-FFF2-40B4-BE49-F238E27FC236}">
                <a16:creationId xmlns:a16="http://schemas.microsoft.com/office/drawing/2014/main" id="{B907AD6D-B6F9-E683-BB1E-45C19D713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13648AE-2568-4C47-A385-E9D7AD01F892}" type="slidenum">
              <a:rPr lang="en-IE" altLang="en-US"/>
              <a:pPr fontAlgn="base">
                <a:spcBef>
                  <a:spcPct val="0"/>
                </a:spcBef>
                <a:spcAft>
                  <a:spcPct val="0"/>
                </a:spcAft>
              </a:pPr>
              <a:t>3</a:t>
            </a:fld>
            <a:endParaRPr lang="en-IE"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CC73368A-7B3B-4214-C9CA-49FC5BD55A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6F1FDB9C-5BC5-81EA-FD06-F124C75012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43012" name="Slide Number Placeholder 3">
            <a:extLst>
              <a:ext uri="{FF2B5EF4-FFF2-40B4-BE49-F238E27FC236}">
                <a16:creationId xmlns:a16="http://schemas.microsoft.com/office/drawing/2014/main" id="{443BFBD8-28BF-B302-D27F-33280E9CF6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10E6FBA3-8706-417A-8D68-A230D2FEE3C7}" type="slidenum">
              <a:rPr lang="en-IE" altLang="en-US"/>
              <a:pPr fontAlgn="base">
                <a:spcBef>
                  <a:spcPct val="0"/>
                </a:spcBef>
                <a:spcAft>
                  <a:spcPct val="0"/>
                </a:spcAft>
              </a:pPr>
              <a:t>4</a:t>
            </a:fld>
            <a:endParaRPr lang="en-IE"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F95BA7B-6A78-B146-D6AD-9C5E2CC9A6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1DFF666-F45F-DD47-EA66-84D6DDD8C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18436" name="Slide Number Placeholder 3">
            <a:extLst>
              <a:ext uri="{FF2B5EF4-FFF2-40B4-BE49-F238E27FC236}">
                <a16:creationId xmlns:a16="http://schemas.microsoft.com/office/drawing/2014/main" id="{EC26DF38-C799-C82F-15D8-AAA650EE3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C319C5E-E618-4FE4-8198-CB81A3D50568}" type="slidenum">
              <a:rPr lang="en-IE" altLang="en-US"/>
              <a:pPr fontAlgn="base">
                <a:spcBef>
                  <a:spcPct val="0"/>
                </a:spcBef>
                <a:spcAft>
                  <a:spcPct val="0"/>
                </a:spcAft>
              </a:pPr>
              <a:t>5</a:t>
            </a:fld>
            <a:endParaRPr lang="en-IE"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FF95BA7B-6A78-B146-D6AD-9C5E2CC9A6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81DFF666-F45F-DD47-EA66-84D6DDD8C9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18436" name="Slide Number Placeholder 3">
            <a:extLst>
              <a:ext uri="{FF2B5EF4-FFF2-40B4-BE49-F238E27FC236}">
                <a16:creationId xmlns:a16="http://schemas.microsoft.com/office/drawing/2014/main" id="{EC26DF38-C799-C82F-15D8-AAA650EE37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AC319C5E-E618-4FE4-8198-CB81A3D50568}" type="slidenum">
              <a:rPr lang="en-IE" altLang="en-US"/>
              <a:pPr fontAlgn="base">
                <a:spcBef>
                  <a:spcPct val="0"/>
                </a:spcBef>
                <a:spcAft>
                  <a:spcPct val="0"/>
                </a:spcAft>
              </a:pPr>
              <a:t>6</a:t>
            </a:fld>
            <a:endParaRPr lang="en-IE" altLang="en-US"/>
          </a:p>
        </p:txBody>
      </p:sp>
    </p:spTree>
    <p:extLst>
      <p:ext uri="{BB962C8B-B14F-4D97-AF65-F5344CB8AC3E}">
        <p14:creationId xmlns:p14="http://schemas.microsoft.com/office/powerpoint/2010/main" val="9933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36204DA-4DEA-8F2A-DB82-20A80258D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D9DB8E-17DD-C85E-5000-889684E30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24580" name="Slide Number Placeholder 3">
            <a:extLst>
              <a:ext uri="{FF2B5EF4-FFF2-40B4-BE49-F238E27FC236}">
                <a16:creationId xmlns:a16="http://schemas.microsoft.com/office/drawing/2014/main" id="{B907AD6D-B6F9-E683-BB1E-45C19D713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13648AE-2568-4C47-A385-E9D7AD01F892}" type="slidenum">
              <a:rPr lang="en-IE" altLang="en-US"/>
              <a:pPr fontAlgn="base">
                <a:spcBef>
                  <a:spcPct val="0"/>
                </a:spcBef>
                <a:spcAft>
                  <a:spcPct val="0"/>
                </a:spcAft>
              </a:pPr>
              <a:t>7</a:t>
            </a:fld>
            <a:endParaRPr lang="en-I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36204DA-4DEA-8F2A-DB82-20A80258D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D9DB8E-17DD-C85E-5000-889684E30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24580" name="Slide Number Placeholder 3">
            <a:extLst>
              <a:ext uri="{FF2B5EF4-FFF2-40B4-BE49-F238E27FC236}">
                <a16:creationId xmlns:a16="http://schemas.microsoft.com/office/drawing/2014/main" id="{B907AD6D-B6F9-E683-BB1E-45C19D713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13648AE-2568-4C47-A385-E9D7AD01F892}" type="slidenum">
              <a:rPr lang="en-IE" altLang="en-US"/>
              <a:pPr fontAlgn="base">
                <a:spcBef>
                  <a:spcPct val="0"/>
                </a:spcBef>
                <a:spcAft>
                  <a:spcPct val="0"/>
                </a:spcAft>
              </a:pPr>
              <a:t>8</a:t>
            </a:fld>
            <a:endParaRPr lang="en-IE" altLang="en-US"/>
          </a:p>
        </p:txBody>
      </p:sp>
    </p:spTree>
    <p:extLst>
      <p:ext uri="{BB962C8B-B14F-4D97-AF65-F5344CB8AC3E}">
        <p14:creationId xmlns:p14="http://schemas.microsoft.com/office/powerpoint/2010/main" val="402371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36204DA-4DEA-8F2A-DB82-20A80258D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D9DB8E-17DD-C85E-5000-889684E30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24580" name="Slide Number Placeholder 3">
            <a:extLst>
              <a:ext uri="{FF2B5EF4-FFF2-40B4-BE49-F238E27FC236}">
                <a16:creationId xmlns:a16="http://schemas.microsoft.com/office/drawing/2014/main" id="{B907AD6D-B6F9-E683-BB1E-45C19D713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13648AE-2568-4C47-A385-E9D7AD01F892}" type="slidenum">
              <a:rPr lang="en-IE" altLang="en-US"/>
              <a:pPr fontAlgn="base">
                <a:spcBef>
                  <a:spcPct val="0"/>
                </a:spcBef>
                <a:spcAft>
                  <a:spcPct val="0"/>
                </a:spcAft>
              </a:pPr>
              <a:t>9</a:t>
            </a:fld>
            <a:endParaRPr lang="en-IE" altLang="en-US"/>
          </a:p>
        </p:txBody>
      </p:sp>
    </p:spTree>
    <p:extLst>
      <p:ext uri="{BB962C8B-B14F-4D97-AF65-F5344CB8AC3E}">
        <p14:creationId xmlns:p14="http://schemas.microsoft.com/office/powerpoint/2010/main" val="2620217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B36204DA-4DEA-8F2A-DB82-20A80258D2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C5D9DB8E-17DD-C85E-5000-889684E300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IE" altLang="en-US"/>
          </a:p>
        </p:txBody>
      </p:sp>
      <p:sp>
        <p:nvSpPr>
          <p:cNvPr id="24580" name="Slide Number Placeholder 3">
            <a:extLst>
              <a:ext uri="{FF2B5EF4-FFF2-40B4-BE49-F238E27FC236}">
                <a16:creationId xmlns:a16="http://schemas.microsoft.com/office/drawing/2014/main" id="{B907AD6D-B6F9-E683-BB1E-45C19D713F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base">
              <a:spcBef>
                <a:spcPct val="0"/>
              </a:spcBef>
              <a:spcAft>
                <a:spcPct val="0"/>
              </a:spcAft>
            </a:pPr>
            <a:fld id="{513648AE-2568-4C47-A385-E9D7AD01F892}" type="slidenum">
              <a:rPr lang="en-IE" altLang="en-US"/>
              <a:pPr fontAlgn="base">
                <a:spcBef>
                  <a:spcPct val="0"/>
                </a:spcBef>
                <a:spcAft>
                  <a:spcPct val="0"/>
                </a:spcAft>
              </a:pPr>
              <a:t>10</a:t>
            </a:fld>
            <a:endParaRPr lang="en-IE"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B22071DD-0E5C-487F-3E43-3A3AD2595D29}"/>
              </a:ext>
            </a:extLst>
          </p:cNvPr>
          <p:cNvSpPr>
            <a:spLocks noGrp="1"/>
          </p:cNvSpPr>
          <p:nvPr>
            <p:ph type="dt" sz="half" idx="10"/>
          </p:nvPr>
        </p:nvSpPr>
        <p:spPr/>
        <p:txBody>
          <a:bodyPr/>
          <a:lstStyle>
            <a:lvl1pPr>
              <a:defRPr/>
            </a:lvl1pPr>
          </a:lstStyle>
          <a:p>
            <a:pPr>
              <a:defRPr/>
            </a:pPr>
            <a:fld id="{97ECABF6-1D00-45D8-A55F-30C048F8184B}" type="datetimeFigureOut">
              <a:rPr lang="en-IE"/>
              <a:pPr>
                <a:defRPr/>
              </a:pPr>
              <a:t>29/08/2024</a:t>
            </a:fld>
            <a:endParaRPr lang="en-IE"/>
          </a:p>
        </p:txBody>
      </p:sp>
      <p:sp>
        <p:nvSpPr>
          <p:cNvPr id="5" name="Footer Placeholder 4">
            <a:extLst>
              <a:ext uri="{FF2B5EF4-FFF2-40B4-BE49-F238E27FC236}">
                <a16:creationId xmlns:a16="http://schemas.microsoft.com/office/drawing/2014/main" id="{BD4E7E9A-FF52-83FF-0D9B-9C821911A3FE}"/>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AEBB6AC2-C058-DA7D-489F-26D2B72376E9}"/>
              </a:ext>
            </a:extLst>
          </p:cNvPr>
          <p:cNvSpPr>
            <a:spLocks noGrp="1"/>
          </p:cNvSpPr>
          <p:nvPr>
            <p:ph type="sldNum" sz="quarter" idx="12"/>
          </p:nvPr>
        </p:nvSpPr>
        <p:spPr/>
        <p:txBody>
          <a:bodyPr/>
          <a:lstStyle>
            <a:lvl1pPr>
              <a:defRPr/>
            </a:lvl1pPr>
          </a:lstStyle>
          <a:p>
            <a:pPr>
              <a:defRPr/>
            </a:pPr>
            <a:fld id="{323E61D8-3D9B-44AB-9351-1B0ED2D142B5}" type="slidenum">
              <a:rPr lang="en-IE"/>
              <a:pPr>
                <a:defRPr/>
              </a:pPr>
              <a:t>‹#›</a:t>
            </a:fld>
            <a:endParaRPr lang="en-IE"/>
          </a:p>
        </p:txBody>
      </p:sp>
    </p:spTree>
    <p:extLst>
      <p:ext uri="{BB962C8B-B14F-4D97-AF65-F5344CB8AC3E}">
        <p14:creationId xmlns:p14="http://schemas.microsoft.com/office/powerpoint/2010/main" val="172964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B2282915-F826-A32B-178C-FD4C2CC5C3BF}"/>
              </a:ext>
            </a:extLst>
          </p:cNvPr>
          <p:cNvSpPr>
            <a:spLocks noGrp="1"/>
          </p:cNvSpPr>
          <p:nvPr>
            <p:ph type="dt" sz="half" idx="10"/>
          </p:nvPr>
        </p:nvSpPr>
        <p:spPr/>
        <p:txBody>
          <a:bodyPr/>
          <a:lstStyle>
            <a:lvl1pPr>
              <a:defRPr/>
            </a:lvl1pPr>
          </a:lstStyle>
          <a:p>
            <a:pPr>
              <a:defRPr/>
            </a:pPr>
            <a:fld id="{C13522FD-0F4F-4FBF-B63E-33E40DEF0712}" type="datetimeFigureOut">
              <a:rPr lang="en-IE"/>
              <a:pPr>
                <a:defRPr/>
              </a:pPr>
              <a:t>29/08/2024</a:t>
            </a:fld>
            <a:endParaRPr lang="en-IE"/>
          </a:p>
        </p:txBody>
      </p:sp>
      <p:sp>
        <p:nvSpPr>
          <p:cNvPr id="5" name="Footer Placeholder 4">
            <a:extLst>
              <a:ext uri="{FF2B5EF4-FFF2-40B4-BE49-F238E27FC236}">
                <a16:creationId xmlns:a16="http://schemas.microsoft.com/office/drawing/2014/main" id="{D5DE3383-22B9-CDDE-3605-780D7787C293}"/>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17A87944-884F-397D-4496-31D527BF0BCE}"/>
              </a:ext>
            </a:extLst>
          </p:cNvPr>
          <p:cNvSpPr>
            <a:spLocks noGrp="1"/>
          </p:cNvSpPr>
          <p:nvPr>
            <p:ph type="sldNum" sz="quarter" idx="12"/>
          </p:nvPr>
        </p:nvSpPr>
        <p:spPr/>
        <p:txBody>
          <a:bodyPr/>
          <a:lstStyle>
            <a:lvl1pPr>
              <a:defRPr/>
            </a:lvl1pPr>
          </a:lstStyle>
          <a:p>
            <a:pPr>
              <a:defRPr/>
            </a:pPr>
            <a:fld id="{FE52C77F-7DD7-4A15-BF7F-FC63CE8C8649}" type="slidenum">
              <a:rPr lang="en-IE"/>
              <a:pPr>
                <a:defRPr/>
              </a:pPr>
              <a:t>‹#›</a:t>
            </a:fld>
            <a:endParaRPr lang="en-IE"/>
          </a:p>
        </p:txBody>
      </p:sp>
    </p:spTree>
    <p:extLst>
      <p:ext uri="{BB962C8B-B14F-4D97-AF65-F5344CB8AC3E}">
        <p14:creationId xmlns:p14="http://schemas.microsoft.com/office/powerpoint/2010/main" val="4281746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D6C4A3FE-E73B-E5F6-3ED4-80D026456334}"/>
              </a:ext>
            </a:extLst>
          </p:cNvPr>
          <p:cNvSpPr>
            <a:spLocks noGrp="1"/>
          </p:cNvSpPr>
          <p:nvPr>
            <p:ph type="dt" sz="half" idx="10"/>
          </p:nvPr>
        </p:nvSpPr>
        <p:spPr/>
        <p:txBody>
          <a:bodyPr/>
          <a:lstStyle>
            <a:lvl1pPr>
              <a:defRPr/>
            </a:lvl1pPr>
          </a:lstStyle>
          <a:p>
            <a:pPr>
              <a:defRPr/>
            </a:pPr>
            <a:fld id="{3922838E-ED26-480C-AA37-68FEB026CBC0}" type="datetimeFigureOut">
              <a:rPr lang="en-IE"/>
              <a:pPr>
                <a:defRPr/>
              </a:pPr>
              <a:t>29/08/2024</a:t>
            </a:fld>
            <a:endParaRPr lang="en-IE"/>
          </a:p>
        </p:txBody>
      </p:sp>
      <p:sp>
        <p:nvSpPr>
          <p:cNvPr id="5" name="Footer Placeholder 4">
            <a:extLst>
              <a:ext uri="{FF2B5EF4-FFF2-40B4-BE49-F238E27FC236}">
                <a16:creationId xmlns:a16="http://schemas.microsoft.com/office/drawing/2014/main" id="{1BB44133-D525-8ECF-3D6D-66EC32A5AD67}"/>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C02A6B93-30EC-BDAA-B2E6-B64639EA623D}"/>
              </a:ext>
            </a:extLst>
          </p:cNvPr>
          <p:cNvSpPr>
            <a:spLocks noGrp="1"/>
          </p:cNvSpPr>
          <p:nvPr>
            <p:ph type="sldNum" sz="quarter" idx="12"/>
          </p:nvPr>
        </p:nvSpPr>
        <p:spPr/>
        <p:txBody>
          <a:bodyPr/>
          <a:lstStyle>
            <a:lvl1pPr>
              <a:defRPr/>
            </a:lvl1pPr>
          </a:lstStyle>
          <a:p>
            <a:pPr>
              <a:defRPr/>
            </a:pPr>
            <a:fld id="{58621E68-3A71-407A-BEA7-75C0C4B61F29}" type="slidenum">
              <a:rPr lang="en-IE"/>
              <a:pPr>
                <a:defRPr/>
              </a:pPr>
              <a:t>‹#›</a:t>
            </a:fld>
            <a:endParaRPr lang="en-IE"/>
          </a:p>
        </p:txBody>
      </p:sp>
    </p:spTree>
    <p:extLst>
      <p:ext uri="{BB962C8B-B14F-4D97-AF65-F5344CB8AC3E}">
        <p14:creationId xmlns:p14="http://schemas.microsoft.com/office/powerpoint/2010/main" val="3085890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E"/>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E68DAB5-D1AC-BA29-0423-A21D62B8AFC1}"/>
              </a:ext>
            </a:extLst>
          </p:cNvPr>
          <p:cNvSpPr>
            <a:spLocks noGrp="1"/>
          </p:cNvSpPr>
          <p:nvPr>
            <p:ph type="dt" sz="half" idx="10"/>
          </p:nvPr>
        </p:nvSpPr>
        <p:spPr/>
        <p:txBody>
          <a:bodyPr/>
          <a:lstStyle>
            <a:lvl1pPr>
              <a:defRPr/>
            </a:lvl1pPr>
          </a:lstStyle>
          <a:p>
            <a:pPr>
              <a:defRPr/>
            </a:pPr>
            <a:fld id="{626354BE-6A53-46DF-9B2C-00CFF356DCB3}" type="datetimeFigureOut">
              <a:rPr lang="en-IE"/>
              <a:pPr>
                <a:defRPr/>
              </a:pPr>
              <a:t>29/08/2024</a:t>
            </a:fld>
            <a:endParaRPr lang="en-IE"/>
          </a:p>
        </p:txBody>
      </p:sp>
      <p:sp>
        <p:nvSpPr>
          <p:cNvPr id="5" name="Footer Placeholder 4">
            <a:extLst>
              <a:ext uri="{FF2B5EF4-FFF2-40B4-BE49-F238E27FC236}">
                <a16:creationId xmlns:a16="http://schemas.microsoft.com/office/drawing/2014/main" id="{78559C68-ACAD-D1D5-5EAC-E09065703402}"/>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E12B882D-C4DE-10D4-62DE-228A92B11BC1}"/>
              </a:ext>
            </a:extLst>
          </p:cNvPr>
          <p:cNvSpPr>
            <a:spLocks noGrp="1"/>
          </p:cNvSpPr>
          <p:nvPr>
            <p:ph type="sldNum" sz="quarter" idx="12"/>
          </p:nvPr>
        </p:nvSpPr>
        <p:spPr/>
        <p:txBody>
          <a:bodyPr/>
          <a:lstStyle>
            <a:lvl1pPr>
              <a:defRPr/>
            </a:lvl1pPr>
          </a:lstStyle>
          <a:p>
            <a:pPr>
              <a:defRPr/>
            </a:pPr>
            <a:fld id="{4068A4E5-253A-4DFB-BB00-10DF40F1ACAC}" type="slidenum">
              <a:rPr lang="en-IE"/>
              <a:pPr>
                <a:defRPr/>
              </a:pPr>
              <a:t>‹#›</a:t>
            </a:fld>
            <a:endParaRPr lang="en-IE"/>
          </a:p>
        </p:txBody>
      </p:sp>
    </p:spTree>
    <p:extLst>
      <p:ext uri="{BB962C8B-B14F-4D97-AF65-F5344CB8AC3E}">
        <p14:creationId xmlns:p14="http://schemas.microsoft.com/office/powerpoint/2010/main" val="3264569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0735BBD-6ECF-F8B0-1F79-5C5FA6E7FE64}"/>
              </a:ext>
            </a:extLst>
          </p:cNvPr>
          <p:cNvSpPr>
            <a:spLocks noGrp="1"/>
          </p:cNvSpPr>
          <p:nvPr>
            <p:ph type="dt" sz="half" idx="10"/>
          </p:nvPr>
        </p:nvSpPr>
        <p:spPr/>
        <p:txBody>
          <a:bodyPr/>
          <a:lstStyle>
            <a:lvl1pPr>
              <a:defRPr/>
            </a:lvl1pPr>
          </a:lstStyle>
          <a:p>
            <a:pPr>
              <a:defRPr/>
            </a:pPr>
            <a:fld id="{37E7723E-773A-42F8-B3BE-2708468636A7}" type="datetimeFigureOut">
              <a:rPr lang="en-IE"/>
              <a:pPr>
                <a:defRPr/>
              </a:pPr>
              <a:t>29/08/2024</a:t>
            </a:fld>
            <a:endParaRPr lang="en-IE"/>
          </a:p>
        </p:txBody>
      </p:sp>
      <p:sp>
        <p:nvSpPr>
          <p:cNvPr id="5" name="Footer Placeholder 4">
            <a:extLst>
              <a:ext uri="{FF2B5EF4-FFF2-40B4-BE49-F238E27FC236}">
                <a16:creationId xmlns:a16="http://schemas.microsoft.com/office/drawing/2014/main" id="{4DFCFCE6-6EE5-75F4-CB03-603E9F332D7C}"/>
              </a:ext>
            </a:extLst>
          </p:cNvPr>
          <p:cNvSpPr>
            <a:spLocks noGrp="1"/>
          </p:cNvSpPr>
          <p:nvPr>
            <p:ph type="ftr" sz="quarter" idx="11"/>
          </p:nvPr>
        </p:nvSpPr>
        <p:spPr/>
        <p:txBody>
          <a:bodyPr/>
          <a:lstStyle>
            <a:lvl1pPr>
              <a:defRPr/>
            </a:lvl1pPr>
          </a:lstStyle>
          <a:p>
            <a:pPr>
              <a:defRPr/>
            </a:pPr>
            <a:endParaRPr lang="en-IE"/>
          </a:p>
        </p:txBody>
      </p:sp>
      <p:sp>
        <p:nvSpPr>
          <p:cNvPr id="6" name="Slide Number Placeholder 5">
            <a:extLst>
              <a:ext uri="{FF2B5EF4-FFF2-40B4-BE49-F238E27FC236}">
                <a16:creationId xmlns:a16="http://schemas.microsoft.com/office/drawing/2014/main" id="{EEA4BEF8-BECC-59BD-EFEB-6A6492B37D35}"/>
              </a:ext>
            </a:extLst>
          </p:cNvPr>
          <p:cNvSpPr>
            <a:spLocks noGrp="1"/>
          </p:cNvSpPr>
          <p:nvPr>
            <p:ph type="sldNum" sz="quarter" idx="12"/>
          </p:nvPr>
        </p:nvSpPr>
        <p:spPr/>
        <p:txBody>
          <a:bodyPr/>
          <a:lstStyle>
            <a:lvl1pPr>
              <a:defRPr/>
            </a:lvl1pPr>
          </a:lstStyle>
          <a:p>
            <a:pPr>
              <a:defRPr/>
            </a:pPr>
            <a:fld id="{A7AF6803-95A6-4BA7-BD96-8CB1CA70A658}" type="slidenum">
              <a:rPr lang="en-IE"/>
              <a:pPr>
                <a:defRPr/>
              </a:pPr>
              <a:t>‹#›</a:t>
            </a:fld>
            <a:endParaRPr lang="en-IE"/>
          </a:p>
        </p:txBody>
      </p:sp>
    </p:spTree>
    <p:extLst>
      <p:ext uri="{BB962C8B-B14F-4D97-AF65-F5344CB8AC3E}">
        <p14:creationId xmlns:p14="http://schemas.microsoft.com/office/powerpoint/2010/main" val="2879855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DBBC2F33-6DDE-0670-CF23-5E6EB4C3B88D}"/>
              </a:ext>
            </a:extLst>
          </p:cNvPr>
          <p:cNvSpPr>
            <a:spLocks noGrp="1"/>
          </p:cNvSpPr>
          <p:nvPr>
            <p:ph type="dt" sz="half" idx="10"/>
          </p:nvPr>
        </p:nvSpPr>
        <p:spPr/>
        <p:txBody>
          <a:bodyPr/>
          <a:lstStyle>
            <a:lvl1pPr>
              <a:defRPr/>
            </a:lvl1pPr>
          </a:lstStyle>
          <a:p>
            <a:pPr>
              <a:defRPr/>
            </a:pPr>
            <a:fld id="{AE738D1D-355C-4A20-BE2C-15A3FC2C85E8}" type="datetimeFigureOut">
              <a:rPr lang="en-IE"/>
              <a:pPr>
                <a:defRPr/>
              </a:pPr>
              <a:t>29/08/2024</a:t>
            </a:fld>
            <a:endParaRPr lang="en-IE"/>
          </a:p>
        </p:txBody>
      </p:sp>
      <p:sp>
        <p:nvSpPr>
          <p:cNvPr id="6" name="Footer Placeholder 5">
            <a:extLst>
              <a:ext uri="{FF2B5EF4-FFF2-40B4-BE49-F238E27FC236}">
                <a16:creationId xmlns:a16="http://schemas.microsoft.com/office/drawing/2014/main" id="{EC1723CF-92E0-0BE3-1C57-41CEACF02CD9}"/>
              </a:ext>
            </a:extLst>
          </p:cNvPr>
          <p:cNvSpPr>
            <a:spLocks noGrp="1"/>
          </p:cNvSpPr>
          <p:nvPr>
            <p:ph type="ftr" sz="quarter" idx="11"/>
          </p:nvPr>
        </p:nvSpPr>
        <p:spPr/>
        <p:txBody>
          <a:bodyPr/>
          <a:lstStyle>
            <a:lvl1pPr>
              <a:defRPr/>
            </a:lvl1pPr>
          </a:lstStyle>
          <a:p>
            <a:pPr>
              <a:defRPr/>
            </a:pPr>
            <a:endParaRPr lang="en-IE"/>
          </a:p>
        </p:txBody>
      </p:sp>
      <p:sp>
        <p:nvSpPr>
          <p:cNvPr id="7" name="Slide Number Placeholder 6">
            <a:extLst>
              <a:ext uri="{FF2B5EF4-FFF2-40B4-BE49-F238E27FC236}">
                <a16:creationId xmlns:a16="http://schemas.microsoft.com/office/drawing/2014/main" id="{81519C3E-5AEF-5BFE-C7E8-444F82DA981E}"/>
              </a:ext>
            </a:extLst>
          </p:cNvPr>
          <p:cNvSpPr>
            <a:spLocks noGrp="1"/>
          </p:cNvSpPr>
          <p:nvPr>
            <p:ph type="sldNum" sz="quarter" idx="12"/>
          </p:nvPr>
        </p:nvSpPr>
        <p:spPr/>
        <p:txBody>
          <a:bodyPr/>
          <a:lstStyle>
            <a:lvl1pPr>
              <a:defRPr/>
            </a:lvl1pPr>
          </a:lstStyle>
          <a:p>
            <a:pPr>
              <a:defRPr/>
            </a:pPr>
            <a:fld id="{0131477A-8862-4BEB-95A2-8CD9464ACDF6}" type="slidenum">
              <a:rPr lang="en-IE"/>
              <a:pPr>
                <a:defRPr/>
              </a:pPr>
              <a:t>‹#›</a:t>
            </a:fld>
            <a:endParaRPr lang="en-IE"/>
          </a:p>
        </p:txBody>
      </p:sp>
    </p:spTree>
    <p:extLst>
      <p:ext uri="{BB962C8B-B14F-4D97-AF65-F5344CB8AC3E}">
        <p14:creationId xmlns:p14="http://schemas.microsoft.com/office/powerpoint/2010/main" val="2255677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CA8A4F94-DE9B-BA5B-4F51-1C76760C34F2}"/>
              </a:ext>
            </a:extLst>
          </p:cNvPr>
          <p:cNvSpPr>
            <a:spLocks noGrp="1"/>
          </p:cNvSpPr>
          <p:nvPr>
            <p:ph type="dt" sz="half" idx="10"/>
          </p:nvPr>
        </p:nvSpPr>
        <p:spPr/>
        <p:txBody>
          <a:bodyPr/>
          <a:lstStyle>
            <a:lvl1pPr>
              <a:defRPr/>
            </a:lvl1pPr>
          </a:lstStyle>
          <a:p>
            <a:pPr>
              <a:defRPr/>
            </a:pPr>
            <a:fld id="{3DF7CC63-0CF6-47F4-8AEF-4D17E81C26B8}" type="datetimeFigureOut">
              <a:rPr lang="en-IE"/>
              <a:pPr>
                <a:defRPr/>
              </a:pPr>
              <a:t>29/08/2024</a:t>
            </a:fld>
            <a:endParaRPr lang="en-IE"/>
          </a:p>
        </p:txBody>
      </p:sp>
      <p:sp>
        <p:nvSpPr>
          <p:cNvPr id="8" name="Footer Placeholder 7">
            <a:extLst>
              <a:ext uri="{FF2B5EF4-FFF2-40B4-BE49-F238E27FC236}">
                <a16:creationId xmlns:a16="http://schemas.microsoft.com/office/drawing/2014/main" id="{509C1D52-52F7-E774-F11D-00CD3F7E1550}"/>
              </a:ext>
            </a:extLst>
          </p:cNvPr>
          <p:cNvSpPr>
            <a:spLocks noGrp="1"/>
          </p:cNvSpPr>
          <p:nvPr>
            <p:ph type="ftr" sz="quarter" idx="11"/>
          </p:nvPr>
        </p:nvSpPr>
        <p:spPr/>
        <p:txBody>
          <a:bodyPr/>
          <a:lstStyle>
            <a:lvl1pPr>
              <a:defRPr/>
            </a:lvl1pPr>
          </a:lstStyle>
          <a:p>
            <a:pPr>
              <a:defRPr/>
            </a:pPr>
            <a:endParaRPr lang="en-IE"/>
          </a:p>
        </p:txBody>
      </p:sp>
      <p:sp>
        <p:nvSpPr>
          <p:cNvPr id="9" name="Slide Number Placeholder 8">
            <a:extLst>
              <a:ext uri="{FF2B5EF4-FFF2-40B4-BE49-F238E27FC236}">
                <a16:creationId xmlns:a16="http://schemas.microsoft.com/office/drawing/2014/main" id="{79D70FD2-6396-6D00-CC06-7FE89684D61A}"/>
              </a:ext>
            </a:extLst>
          </p:cNvPr>
          <p:cNvSpPr>
            <a:spLocks noGrp="1"/>
          </p:cNvSpPr>
          <p:nvPr>
            <p:ph type="sldNum" sz="quarter" idx="12"/>
          </p:nvPr>
        </p:nvSpPr>
        <p:spPr/>
        <p:txBody>
          <a:bodyPr/>
          <a:lstStyle>
            <a:lvl1pPr>
              <a:defRPr/>
            </a:lvl1pPr>
          </a:lstStyle>
          <a:p>
            <a:pPr>
              <a:defRPr/>
            </a:pPr>
            <a:fld id="{D02174B1-8472-47A4-BCF1-47729E898215}" type="slidenum">
              <a:rPr lang="en-IE"/>
              <a:pPr>
                <a:defRPr/>
              </a:pPr>
              <a:t>‹#›</a:t>
            </a:fld>
            <a:endParaRPr lang="en-IE"/>
          </a:p>
        </p:txBody>
      </p:sp>
    </p:spTree>
    <p:extLst>
      <p:ext uri="{BB962C8B-B14F-4D97-AF65-F5344CB8AC3E}">
        <p14:creationId xmlns:p14="http://schemas.microsoft.com/office/powerpoint/2010/main" val="1584138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B9F3EF6A-1E80-93BF-84F8-9C3D59AD76EA}"/>
              </a:ext>
            </a:extLst>
          </p:cNvPr>
          <p:cNvSpPr>
            <a:spLocks noGrp="1"/>
          </p:cNvSpPr>
          <p:nvPr>
            <p:ph type="dt" sz="half" idx="10"/>
          </p:nvPr>
        </p:nvSpPr>
        <p:spPr/>
        <p:txBody>
          <a:bodyPr/>
          <a:lstStyle>
            <a:lvl1pPr>
              <a:defRPr/>
            </a:lvl1pPr>
          </a:lstStyle>
          <a:p>
            <a:pPr>
              <a:defRPr/>
            </a:pPr>
            <a:fld id="{0EC24782-DA82-436B-B522-68DB150F78A8}" type="datetimeFigureOut">
              <a:rPr lang="en-IE"/>
              <a:pPr>
                <a:defRPr/>
              </a:pPr>
              <a:t>29/08/2024</a:t>
            </a:fld>
            <a:endParaRPr lang="en-IE"/>
          </a:p>
        </p:txBody>
      </p:sp>
      <p:sp>
        <p:nvSpPr>
          <p:cNvPr id="4" name="Footer Placeholder 3">
            <a:extLst>
              <a:ext uri="{FF2B5EF4-FFF2-40B4-BE49-F238E27FC236}">
                <a16:creationId xmlns:a16="http://schemas.microsoft.com/office/drawing/2014/main" id="{66A381B9-D807-5CEB-A768-91EE9146762E}"/>
              </a:ext>
            </a:extLst>
          </p:cNvPr>
          <p:cNvSpPr>
            <a:spLocks noGrp="1"/>
          </p:cNvSpPr>
          <p:nvPr>
            <p:ph type="ftr" sz="quarter" idx="11"/>
          </p:nvPr>
        </p:nvSpPr>
        <p:spPr/>
        <p:txBody>
          <a:bodyPr/>
          <a:lstStyle>
            <a:lvl1pPr>
              <a:defRPr/>
            </a:lvl1pPr>
          </a:lstStyle>
          <a:p>
            <a:pPr>
              <a:defRPr/>
            </a:pPr>
            <a:endParaRPr lang="en-IE"/>
          </a:p>
        </p:txBody>
      </p:sp>
      <p:sp>
        <p:nvSpPr>
          <p:cNvPr id="5" name="Slide Number Placeholder 4">
            <a:extLst>
              <a:ext uri="{FF2B5EF4-FFF2-40B4-BE49-F238E27FC236}">
                <a16:creationId xmlns:a16="http://schemas.microsoft.com/office/drawing/2014/main" id="{4D0AF441-2C79-FA78-5DBC-6F22918AD957}"/>
              </a:ext>
            </a:extLst>
          </p:cNvPr>
          <p:cNvSpPr>
            <a:spLocks noGrp="1"/>
          </p:cNvSpPr>
          <p:nvPr>
            <p:ph type="sldNum" sz="quarter" idx="12"/>
          </p:nvPr>
        </p:nvSpPr>
        <p:spPr/>
        <p:txBody>
          <a:bodyPr/>
          <a:lstStyle>
            <a:lvl1pPr>
              <a:defRPr/>
            </a:lvl1pPr>
          </a:lstStyle>
          <a:p>
            <a:pPr>
              <a:defRPr/>
            </a:pPr>
            <a:fld id="{72A02F3F-5474-4208-A22A-20B18A637BE2}" type="slidenum">
              <a:rPr lang="en-IE"/>
              <a:pPr>
                <a:defRPr/>
              </a:pPr>
              <a:t>‹#›</a:t>
            </a:fld>
            <a:endParaRPr lang="en-IE"/>
          </a:p>
        </p:txBody>
      </p:sp>
    </p:spTree>
    <p:extLst>
      <p:ext uri="{BB962C8B-B14F-4D97-AF65-F5344CB8AC3E}">
        <p14:creationId xmlns:p14="http://schemas.microsoft.com/office/powerpoint/2010/main" val="399967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3E117B-B10F-B2AA-7B36-9CE8B5C10CBD}"/>
              </a:ext>
            </a:extLst>
          </p:cNvPr>
          <p:cNvSpPr>
            <a:spLocks noGrp="1"/>
          </p:cNvSpPr>
          <p:nvPr>
            <p:ph type="dt" sz="half" idx="10"/>
          </p:nvPr>
        </p:nvSpPr>
        <p:spPr/>
        <p:txBody>
          <a:bodyPr/>
          <a:lstStyle>
            <a:lvl1pPr>
              <a:defRPr/>
            </a:lvl1pPr>
          </a:lstStyle>
          <a:p>
            <a:pPr>
              <a:defRPr/>
            </a:pPr>
            <a:fld id="{FFABB711-4620-405C-A8D6-CFAFA76B75CB}" type="datetimeFigureOut">
              <a:rPr lang="en-IE"/>
              <a:pPr>
                <a:defRPr/>
              </a:pPr>
              <a:t>29/08/2024</a:t>
            </a:fld>
            <a:endParaRPr lang="en-IE"/>
          </a:p>
        </p:txBody>
      </p:sp>
      <p:sp>
        <p:nvSpPr>
          <p:cNvPr id="3" name="Footer Placeholder 2">
            <a:extLst>
              <a:ext uri="{FF2B5EF4-FFF2-40B4-BE49-F238E27FC236}">
                <a16:creationId xmlns:a16="http://schemas.microsoft.com/office/drawing/2014/main" id="{FF993CBE-2ECA-2381-80AF-29CB2C5FF231}"/>
              </a:ext>
            </a:extLst>
          </p:cNvPr>
          <p:cNvSpPr>
            <a:spLocks noGrp="1"/>
          </p:cNvSpPr>
          <p:nvPr>
            <p:ph type="ftr" sz="quarter" idx="11"/>
          </p:nvPr>
        </p:nvSpPr>
        <p:spPr/>
        <p:txBody>
          <a:bodyPr/>
          <a:lstStyle>
            <a:lvl1pPr>
              <a:defRPr/>
            </a:lvl1pPr>
          </a:lstStyle>
          <a:p>
            <a:pPr>
              <a:defRPr/>
            </a:pPr>
            <a:endParaRPr lang="en-IE"/>
          </a:p>
        </p:txBody>
      </p:sp>
      <p:sp>
        <p:nvSpPr>
          <p:cNvPr id="4" name="Slide Number Placeholder 3">
            <a:extLst>
              <a:ext uri="{FF2B5EF4-FFF2-40B4-BE49-F238E27FC236}">
                <a16:creationId xmlns:a16="http://schemas.microsoft.com/office/drawing/2014/main" id="{6F6AEBA9-CA2A-AB4A-8D20-AB029A675E9E}"/>
              </a:ext>
            </a:extLst>
          </p:cNvPr>
          <p:cNvSpPr>
            <a:spLocks noGrp="1"/>
          </p:cNvSpPr>
          <p:nvPr>
            <p:ph type="sldNum" sz="quarter" idx="12"/>
          </p:nvPr>
        </p:nvSpPr>
        <p:spPr/>
        <p:txBody>
          <a:bodyPr/>
          <a:lstStyle>
            <a:lvl1pPr>
              <a:defRPr/>
            </a:lvl1pPr>
          </a:lstStyle>
          <a:p>
            <a:pPr>
              <a:defRPr/>
            </a:pPr>
            <a:fld id="{1DC9BBEC-4E57-4DD8-8CB9-3C159FD49853}" type="slidenum">
              <a:rPr lang="en-IE"/>
              <a:pPr>
                <a:defRPr/>
              </a:pPr>
              <a:t>‹#›</a:t>
            </a:fld>
            <a:endParaRPr lang="en-IE"/>
          </a:p>
        </p:txBody>
      </p:sp>
    </p:spTree>
    <p:extLst>
      <p:ext uri="{BB962C8B-B14F-4D97-AF65-F5344CB8AC3E}">
        <p14:creationId xmlns:p14="http://schemas.microsoft.com/office/powerpoint/2010/main" val="534550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E8CAA92-198A-D1C6-3ACB-4062EC8A8009}"/>
              </a:ext>
            </a:extLst>
          </p:cNvPr>
          <p:cNvSpPr>
            <a:spLocks noGrp="1"/>
          </p:cNvSpPr>
          <p:nvPr>
            <p:ph type="dt" sz="half" idx="10"/>
          </p:nvPr>
        </p:nvSpPr>
        <p:spPr/>
        <p:txBody>
          <a:bodyPr/>
          <a:lstStyle>
            <a:lvl1pPr>
              <a:defRPr/>
            </a:lvl1pPr>
          </a:lstStyle>
          <a:p>
            <a:pPr>
              <a:defRPr/>
            </a:pPr>
            <a:fld id="{99FFA44F-E63B-4176-A172-5773E5B59369}" type="datetimeFigureOut">
              <a:rPr lang="en-IE"/>
              <a:pPr>
                <a:defRPr/>
              </a:pPr>
              <a:t>29/08/2024</a:t>
            </a:fld>
            <a:endParaRPr lang="en-IE"/>
          </a:p>
        </p:txBody>
      </p:sp>
      <p:sp>
        <p:nvSpPr>
          <p:cNvPr id="6" name="Footer Placeholder 5">
            <a:extLst>
              <a:ext uri="{FF2B5EF4-FFF2-40B4-BE49-F238E27FC236}">
                <a16:creationId xmlns:a16="http://schemas.microsoft.com/office/drawing/2014/main" id="{76073D64-CDED-3279-41FF-99FE763C195C}"/>
              </a:ext>
            </a:extLst>
          </p:cNvPr>
          <p:cNvSpPr>
            <a:spLocks noGrp="1"/>
          </p:cNvSpPr>
          <p:nvPr>
            <p:ph type="ftr" sz="quarter" idx="11"/>
          </p:nvPr>
        </p:nvSpPr>
        <p:spPr/>
        <p:txBody>
          <a:bodyPr/>
          <a:lstStyle>
            <a:lvl1pPr>
              <a:defRPr/>
            </a:lvl1pPr>
          </a:lstStyle>
          <a:p>
            <a:pPr>
              <a:defRPr/>
            </a:pPr>
            <a:endParaRPr lang="en-IE"/>
          </a:p>
        </p:txBody>
      </p:sp>
      <p:sp>
        <p:nvSpPr>
          <p:cNvPr id="7" name="Slide Number Placeholder 6">
            <a:extLst>
              <a:ext uri="{FF2B5EF4-FFF2-40B4-BE49-F238E27FC236}">
                <a16:creationId xmlns:a16="http://schemas.microsoft.com/office/drawing/2014/main" id="{87436418-66CC-9AE2-DEB3-C75BA8958E0E}"/>
              </a:ext>
            </a:extLst>
          </p:cNvPr>
          <p:cNvSpPr>
            <a:spLocks noGrp="1"/>
          </p:cNvSpPr>
          <p:nvPr>
            <p:ph type="sldNum" sz="quarter" idx="12"/>
          </p:nvPr>
        </p:nvSpPr>
        <p:spPr/>
        <p:txBody>
          <a:bodyPr/>
          <a:lstStyle>
            <a:lvl1pPr>
              <a:defRPr/>
            </a:lvl1pPr>
          </a:lstStyle>
          <a:p>
            <a:pPr>
              <a:defRPr/>
            </a:pPr>
            <a:fld id="{4F94B906-D13E-4EB0-A1CF-B5406F07BFA7}" type="slidenum">
              <a:rPr lang="en-IE"/>
              <a:pPr>
                <a:defRPr/>
              </a:pPr>
              <a:t>‹#›</a:t>
            </a:fld>
            <a:endParaRPr lang="en-IE"/>
          </a:p>
        </p:txBody>
      </p:sp>
    </p:spTree>
    <p:extLst>
      <p:ext uri="{BB962C8B-B14F-4D97-AF65-F5344CB8AC3E}">
        <p14:creationId xmlns:p14="http://schemas.microsoft.com/office/powerpoint/2010/main" val="39613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4F1C9E6-C2E0-E17B-5FD6-A276C9ACBC06}"/>
              </a:ext>
            </a:extLst>
          </p:cNvPr>
          <p:cNvSpPr>
            <a:spLocks noGrp="1"/>
          </p:cNvSpPr>
          <p:nvPr>
            <p:ph type="dt" sz="half" idx="10"/>
          </p:nvPr>
        </p:nvSpPr>
        <p:spPr/>
        <p:txBody>
          <a:bodyPr/>
          <a:lstStyle>
            <a:lvl1pPr>
              <a:defRPr/>
            </a:lvl1pPr>
          </a:lstStyle>
          <a:p>
            <a:pPr>
              <a:defRPr/>
            </a:pPr>
            <a:fld id="{8677CF3C-4308-46FA-8B97-77B1D8765DE9}" type="datetimeFigureOut">
              <a:rPr lang="en-IE"/>
              <a:pPr>
                <a:defRPr/>
              </a:pPr>
              <a:t>29/08/2024</a:t>
            </a:fld>
            <a:endParaRPr lang="en-IE"/>
          </a:p>
        </p:txBody>
      </p:sp>
      <p:sp>
        <p:nvSpPr>
          <p:cNvPr id="6" name="Footer Placeholder 5">
            <a:extLst>
              <a:ext uri="{FF2B5EF4-FFF2-40B4-BE49-F238E27FC236}">
                <a16:creationId xmlns:a16="http://schemas.microsoft.com/office/drawing/2014/main" id="{DF97AC88-CDFD-CA42-AB4A-8740D3F39B54}"/>
              </a:ext>
            </a:extLst>
          </p:cNvPr>
          <p:cNvSpPr>
            <a:spLocks noGrp="1"/>
          </p:cNvSpPr>
          <p:nvPr>
            <p:ph type="ftr" sz="quarter" idx="11"/>
          </p:nvPr>
        </p:nvSpPr>
        <p:spPr/>
        <p:txBody>
          <a:bodyPr/>
          <a:lstStyle>
            <a:lvl1pPr>
              <a:defRPr/>
            </a:lvl1pPr>
          </a:lstStyle>
          <a:p>
            <a:pPr>
              <a:defRPr/>
            </a:pPr>
            <a:endParaRPr lang="en-IE"/>
          </a:p>
        </p:txBody>
      </p:sp>
      <p:sp>
        <p:nvSpPr>
          <p:cNvPr id="7" name="Slide Number Placeholder 6">
            <a:extLst>
              <a:ext uri="{FF2B5EF4-FFF2-40B4-BE49-F238E27FC236}">
                <a16:creationId xmlns:a16="http://schemas.microsoft.com/office/drawing/2014/main" id="{388A70EE-7A17-BB52-6C81-905BFDC7917D}"/>
              </a:ext>
            </a:extLst>
          </p:cNvPr>
          <p:cNvSpPr>
            <a:spLocks noGrp="1"/>
          </p:cNvSpPr>
          <p:nvPr>
            <p:ph type="sldNum" sz="quarter" idx="12"/>
          </p:nvPr>
        </p:nvSpPr>
        <p:spPr/>
        <p:txBody>
          <a:bodyPr/>
          <a:lstStyle>
            <a:lvl1pPr>
              <a:defRPr/>
            </a:lvl1pPr>
          </a:lstStyle>
          <a:p>
            <a:pPr>
              <a:defRPr/>
            </a:pPr>
            <a:fld id="{EE63ADC3-F954-4C09-A7A7-A57540627860}" type="slidenum">
              <a:rPr lang="en-IE"/>
              <a:pPr>
                <a:defRPr/>
              </a:pPr>
              <a:t>‹#›</a:t>
            </a:fld>
            <a:endParaRPr lang="en-IE"/>
          </a:p>
        </p:txBody>
      </p:sp>
    </p:spTree>
    <p:extLst>
      <p:ext uri="{BB962C8B-B14F-4D97-AF65-F5344CB8AC3E}">
        <p14:creationId xmlns:p14="http://schemas.microsoft.com/office/powerpoint/2010/main" val="669008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6CA2F5C-AA12-4D6D-6150-0EF779563B3C}"/>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IE" altLang="en-US"/>
          </a:p>
        </p:txBody>
      </p:sp>
      <p:sp>
        <p:nvSpPr>
          <p:cNvPr id="1027" name="Text Placeholder 2">
            <a:extLst>
              <a:ext uri="{FF2B5EF4-FFF2-40B4-BE49-F238E27FC236}">
                <a16:creationId xmlns:a16="http://schemas.microsoft.com/office/drawing/2014/main" id="{71E48B75-28DF-63F8-83F8-E1F869EB130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IE" altLang="en-US"/>
          </a:p>
        </p:txBody>
      </p:sp>
      <p:sp>
        <p:nvSpPr>
          <p:cNvPr id="4" name="Date Placeholder 3">
            <a:extLst>
              <a:ext uri="{FF2B5EF4-FFF2-40B4-BE49-F238E27FC236}">
                <a16:creationId xmlns:a16="http://schemas.microsoft.com/office/drawing/2014/main" id="{5B7C026E-B122-E3A9-2CCA-37FE4C106D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82000"/>
                  </a:schemeClr>
                </a:solidFill>
                <a:latin typeface="+mn-lt"/>
              </a:defRPr>
            </a:lvl1pPr>
          </a:lstStyle>
          <a:p>
            <a:pPr>
              <a:defRPr/>
            </a:pPr>
            <a:fld id="{0F54ACB7-EF59-4578-A320-5C5D975BA331}" type="datetimeFigureOut">
              <a:rPr lang="en-IE"/>
              <a:pPr>
                <a:defRPr/>
              </a:pPr>
              <a:t>29/08/2024</a:t>
            </a:fld>
            <a:endParaRPr lang="en-IE"/>
          </a:p>
        </p:txBody>
      </p:sp>
      <p:sp>
        <p:nvSpPr>
          <p:cNvPr id="5" name="Footer Placeholder 4">
            <a:extLst>
              <a:ext uri="{FF2B5EF4-FFF2-40B4-BE49-F238E27FC236}">
                <a16:creationId xmlns:a16="http://schemas.microsoft.com/office/drawing/2014/main" id="{4FE91DB5-7537-3264-3F17-D7872BE72E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pPr>
              <a:defRPr/>
            </a:pPr>
            <a:endParaRPr lang="en-IE"/>
          </a:p>
        </p:txBody>
      </p:sp>
      <p:sp>
        <p:nvSpPr>
          <p:cNvPr id="6" name="Slide Number Placeholder 5">
            <a:extLst>
              <a:ext uri="{FF2B5EF4-FFF2-40B4-BE49-F238E27FC236}">
                <a16:creationId xmlns:a16="http://schemas.microsoft.com/office/drawing/2014/main" id="{4D2E13DC-DB47-EEB4-8B6E-023C25E7B6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82000"/>
                  </a:schemeClr>
                </a:solidFill>
                <a:latin typeface="+mn-lt"/>
              </a:defRPr>
            </a:lvl1pPr>
          </a:lstStyle>
          <a:p>
            <a:pPr>
              <a:defRPr/>
            </a:pPr>
            <a:fld id="{DFC68E4F-AB64-4CBF-A1E2-3F0FBC709D2A}" type="slidenum">
              <a:rPr lang="en-IE"/>
              <a:pPr>
                <a:defRPr/>
              </a:pPr>
              <a:t>‹#›</a:t>
            </a:fld>
            <a:endParaRPr lang="en-IE"/>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Aptos Display" panose="020B0004020202020204" pitchFamily="34" charset="0"/>
        </a:defRPr>
      </a:lvl2pPr>
      <a:lvl3pPr algn="l" rtl="0" fontAlgn="base">
        <a:lnSpc>
          <a:spcPct val="90000"/>
        </a:lnSpc>
        <a:spcBef>
          <a:spcPct val="0"/>
        </a:spcBef>
        <a:spcAft>
          <a:spcPct val="0"/>
        </a:spcAft>
        <a:defRPr sz="4400">
          <a:solidFill>
            <a:schemeClr val="tx1"/>
          </a:solidFill>
          <a:latin typeface="Aptos Display" panose="020B0004020202020204" pitchFamily="34" charset="0"/>
        </a:defRPr>
      </a:lvl3pPr>
      <a:lvl4pPr algn="l" rtl="0" fontAlgn="base">
        <a:lnSpc>
          <a:spcPct val="90000"/>
        </a:lnSpc>
        <a:spcBef>
          <a:spcPct val="0"/>
        </a:spcBef>
        <a:spcAft>
          <a:spcPct val="0"/>
        </a:spcAft>
        <a:defRPr sz="4400">
          <a:solidFill>
            <a:schemeClr val="tx1"/>
          </a:solidFill>
          <a:latin typeface="Aptos Display" panose="020B0004020202020204" pitchFamily="34" charset="0"/>
        </a:defRPr>
      </a:lvl4pPr>
      <a:lvl5pPr algn="l" rtl="0" fontAlgn="base">
        <a:lnSpc>
          <a:spcPct val="90000"/>
        </a:lnSpc>
        <a:spcBef>
          <a:spcPct val="0"/>
        </a:spcBef>
        <a:spcAft>
          <a:spcPct val="0"/>
        </a:spcAft>
        <a:defRPr sz="4400">
          <a:solidFill>
            <a:schemeClr val="tx1"/>
          </a:solidFill>
          <a:latin typeface="Aptos Display" panose="020B0004020202020204" pitchFamily="34" charset="0"/>
        </a:defRPr>
      </a:lvl5pPr>
      <a:lvl6pPr marL="457200" algn="l" rtl="0" fontAlgn="base">
        <a:lnSpc>
          <a:spcPct val="90000"/>
        </a:lnSpc>
        <a:spcBef>
          <a:spcPct val="0"/>
        </a:spcBef>
        <a:spcAft>
          <a:spcPct val="0"/>
        </a:spcAft>
        <a:defRPr sz="4400">
          <a:solidFill>
            <a:schemeClr val="tx1"/>
          </a:solidFill>
          <a:latin typeface="Aptos Display" panose="020B0004020202020204" pitchFamily="34" charset="0"/>
        </a:defRPr>
      </a:lvl6pPr>
      <a:lvl7pPr marL="914400" algn="l" rtl="0" fontAlgn="base">
        <a:lnSpc>
          <a:spcPct val="90000"/>
        </a:lnSpc>
        <a:spcBef>
          <a:spcPct val="0"/>
        </a:spcBef>
        <a:spcAft>
          <a:spcPct val="0"/>
        </a:spcAft>
        <a:defRPr sz="4400">
          <a:solidFill>
            <a:schemeClr val="tx1"/>
          </a:solidFill>
          <a:latin typeface="Aptos Display" panose="020B0004020202020204" pitchFamily="34" charset="0"/>
        </a:defRPr>
      </a:lvl7pPr>
      <a:lvl8pPr marL="1371600" algn="l" rtl="0" fontAlgn="base">
        <a:lnSpc>
          <a:spcPct val="90000"/>
        </a:lnSpc>
        <a:spcBef>
          <a:spcPct val="0"/>
        </a:spcBef>
        <a:spcAft>
          <a:spcPct val="0"/>
        </a:spcAft>
        <a:defRPr sz="4400">
          <a:solidFill>
            <a:schemeClr val="tx1"/>
          </a:solidFill>
          <a:latin typeface="Aptos Display" panose="020B0004020202020204" pitchFamily="34" charset="0"/>
        </a:defRPr>
      </a:lvl8pPr>
      <a:lvl9pPr marL="1828800" algn="l" rtl="0" fontAlgn="base">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4.mp4"/><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6.xml"/><Relationship Id="rId11" Type="http://schemas.openxmlformats.org/officeDocument/2006/relationships/image" Target="../media/image36.png"/><Relationship Id="rId5" Type="http://schemas.openxmlformats.org/officeDocument/2006/relationships/slideLayout" Target="../slideLayouts/slideLayout2.xml"/><Relationship Id="rId10" Type="http://schemas.openxmlformats.org/officeDocument/2006/relationships/image" Target="../media/image35.png"/><Relationship Id="rId4" Type="http://schemas.openxmlformats.org/officeDocument/2006/relationships/video" Target="../media/media4.mp4"/><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An abstract genetic concept">
            <a:extLst>
              <a:ext uri="{FF2B5EF4-FFF2-40B4-BE49-F238E27FC236}">
                <a16:creationId xmlns:a16="http://schemas.microsoft.com/office/drawing/2014/main" id="{D8EF36D9-1748-DDD9-705B-37D1C43C2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72" r="12361"/>
          <a:stretch>
            <a:fillRect/>
          </a:stretch>
        </p:blipFill>
        <p:spPr bwMode="auto">
          <a:xfrm>
            <a:off x="5022850" y="0"/>
            <a:ext cx="716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B9347976-457B-CA20-8B39-49B5B37D898E}"/>
              </a:ext>
            </a:extLst>
          </p:cNvPr>
          <p:cNvSpPr/>
          <p:nvPr/>
        </p:nvSpPr>
        <p:spPr>
          <a:xfrm>
            <a:off x="5572125" y="842963"/>
            <a:ext cx="6373813" cy="5172075"/>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6" name="Rectangle 5">
            <a:extLst>
              <a:ext uri="{FF2B5EF4-FFF2-40B4-BE49-F238E27FC236}">
                <a16:creationId xmlns:a16="http://schemas.microsoft.com/office/drawing/2014/main" id="{4E5FB3CA-36FB-E914-250E-4E3BF41C90D5}"/>
              </a:ext>
            </a:extLst>
          </p:cNvPr>
          <p:cNvSpPr/>
          <p:nvPr/>
        </p:nvSpPr>
        <p:spPr>
          <a:xfrm>
            <a:off x="-9525" y="0"/>
            <a:ext cx="5373688" cy="68580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7" name="Rectangle 6">
            <a:extLst>
              <a:ext uri="{FF2B5EF4-FFF2-40B4-BE49-F238E27FC236}">
                <a16:creationId xmlns:a16="http://schemas.microsoft.com/office/drawing/2014/main" id="{67B8B343-314E-285A-5491-090F678B0051}"/>
              </a:ext>
            </a:extLst>
          </p:cNvPr>
          <p:cNvSpPr/>
          <p:nvPr/>
        </p:nvSpPr>
        <p:spPr>
          <a:xfrm>
            <a:off x="425450" y="695325"/>
            <a:ext cx="4622800" cy="54673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4342" name="Title 1">
            <a:extLst>
              <a:ext uri="{FF2B5EF4-FFF2-40B4-BE49-F238E27FC236}">
                <a16:creationId xmlns:a16="http://schemas.microsoft.com/office/drawing/2014/main" id="{6233A1F7-2A10-8C59-7217-8E5A0B545ED9}"/>
              </a:ext>
            </a:extLst>
          </p:cNvPr>
          <p:cNvSpPr>
            <a:spLocks noGrp="1" noChangeArrowheads="1"/>
          </p:cNvSpPr>
          <p:nvPr>
            <p:ph type="ctrTitle"/>
          </p:nvPr>
        </p:nvSpPr>
        <p:spPr>
          <a:xfrm>
            <a:off x="369888" y="1257300"/>
            <a:ext cx="4622800" cy="1423988"/>
          </a:xfrm>
        </p:spPr>
        <p:txBody>
          <a:bodyPr/>
          <a:lstStyle/>
          <a:p>
            <a:r>
              <a:rPr lang="en-US" altLang="en-US" sz="3600" b="1" dirty="0">
                <a:latin typeface="Goudy Old Style" panose="02020502050305020303" pitchFamily="18" charset="0"/>
              </a:rPr>
              <a:t>Droplet Impact Modelling </a:t>
            </a:r>
            <a:endParaRPr lang="en-IE" altLang="en-US" sz="3600" b="1" dirty="0">
              <a:latin typeface="Goudy Old Style" panose="02020502050305020303" pitchFamily="18" charset="0"/>
            </a:endParaRPr>
          </a:p>
        </p:txBody>
      </p:sp>
      <p:sp>
        <p:nvSpPr>
          <p:cNvPr id="14343" name="Subtitle 2">
            <a:extLst>
              <a:ext uri="{FF2B5EF4-FFF2-40B4-BE49-F238E27FC236}">
                <a16:creationId xmlns:a16="http://schemas.microsoft.com/office/drawing/2014/main" id="{A89C0B01-09F2-B37F-53B2-1F2DC4DD9B46}"/>
              </a:ext>
            </a:extLst>
          </p:cNvPr>
          <p:cNvSpPr>
            <a:spLocks noGrp="1" noChangeArrowheads="1"/>
          </p:cNvSpPr>
          <p:nvPr>
            <p:ph type="subTitle" idx="1"/>
          </p:nvPr>
        </p:nvSpPr>
        <p:spPr>
          <a:xfrm>
            <a:off x="688975" y="3355975"/>
            <a:ext cx="3984625" cy="508000"/>
          </a:xfrm>
        </p:spPr>
        <p:txBody>
          <a:bodyPr/>
          <a:lstStyle/>
          <a:p>
            <a:r>
              <a:rPr lang="en-US" altLang="en-US">
                <a:latin typeface="Goudy Old Style" panose="02020502050305020303" pitchFamily="18" charset="0"/>
              </a:rPr>
              <a:t>By Joseph Anderson</a:t>
            </a:r>
          </a:p>
        </p:txBody>
      </p:sp>
      <p:sp>
        <p:nvSpPr>
          <p:cNvPr id="14344" name="TextBox 10">
            <a:extLst>
              <a:ext uri="{FF2B5EF4-FFF2-40B4-BE49-F238E27FC236}">
                <a16:creationId xmlns:a16="http://schemas.microsoft.com/office/drawing/2014/main" id="{3B9C9F0B-C613-D28A-5606-9CE38634C4D0}"/>
              </a:ext>
            </a:extLst>
          </p:cNvPr>
          <p:cNvSpPr txBox="1">
            <a:spLocks noChangeArrowheads="1"/>
          </p:cNvSpPr>
          <p:nvPr/>
        </p:nvSpPr>
        <p:spPr bwMode="auto">
          <a:xfrm>
            <a:off x="688975" y="5456238"/>
            <a:ext cx="3984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GB" altLang="en-US" sz="1600">
                <a:latin typeface="Goudy Old Style" panose="02020502050305020303" pitchFamily="18" charset="0"/>
              </a:rPr>
              <a:t>UCD School of Mathematics &amp; Statistics</a:t>
            </a:r>
          </a:p>
          <a:p>
            <a:pPr algn="ctr" eaLnBrk="1" hangingPunct="1"/>
            <a:r>
              <a:rPr lang="en-GB" altLang="en-US" sz="1600">
                <a:latin typeface="Goudy Old Style" panose="02020502050305020303" pitchFamily="18" charset="0"/>
              </a:rPr>
              <a:t>July 2024</a:t>
            </a:r>
            <a:endParaRPr lang="en-IE" altLang="en-US" sz="1600">
              <a:latin typeface="Goudy Old Style" panose="02020502050305020303" pitchFamily="18" charset="0"/>
            </a:endParaRPr>
          </a:p>
        </p:txBody>
      </p:sp>
      <p:sp>
        <p:nvSpPr>
          <p:cNvPr id="12" name="Rectangle 11">
            <a:extLst>
              <a:ext uri="{FF2B5EF4-FFF2-40B4-BE49-F238E27FC236}">
                <a16:creationId xmlns:a16="http://schemas.microsoft.com/office/drawing/2014/main" id="{94BD4A8B-E0FF-BC6E-E51E-012F36E78690}"/>
              </a:ext>
            </a:extLst>
          </p:cNvPr>
          <p:cNvSpPr/>
          <p:nvPr/>
        </p:nvSpPr>
        <p:spPr>
          <a:xfrm flipV="1">
            <a:off x="733425" y="2970213"/>
            <a:ext cx="3889375" cy="4445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sp>
        <p:nvSpPr>
          <p:cNvPr id="14346" name="TextBox 8">
            <a:extLst>
              <a:ext uri="{FF2B5EF4-FFF2-40B4-BE49-F238E27FC236}">
                <a16:creationId xmlns:a16="http://schemas.microsoft.com/office/drawing/2014/main" id="{33721C05-4D24-00E3-36B1-52C74E4F5778}"/>
              </a:ext>
            </a:extLst>
          </p:cNvPr>
          <p:cNvSpPr txBox="1">
            <a:spLocks noChangeArrowheads="1"/>
          </p:cNvSpPr>
          <p:nvPr/>
        </p:nvSpPr>
        <p:spPr bwMode="auto">
          <a:xfrm>
            <a:off x="311150" y="3876675"/>
            <a:ext cx="4537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algn="ctr" eaLnBrk="1" hangingPunct="1"/>
            <a:r>
              <a:rPr lang="en-US" altLang="en-US" sz="2000">
                <a:latin typeface="Goudy Old Style" panose="02020502050305020303" pitchFamily="18" charset="0"/>
              </a:rPr>
              <a:t>With Supervisor:</a:t>
            </a:r>
          </a:p>
          <a:p>
            <a:pPr algn="ctr" eaLnBrk="1" hangingPunct="1"/>
            <a:r>
              <a:rPr lang="en-IE" altLang="en-US" sz="2000">
                <a:latin typeface="Goudy Old Style" panose="02020502050305020303" pitchFamily="18" charset="0"/>
              </a:rPr>
              <a:t>Lennon Ó’Náraigh</a:t>
            </a:r>
            <a:endParaRPr lang="en-US" altLang="en-US" sz="2000">
              <a:latin typeface="Goudy Old Style" panose="02020502050305020303" pitchFamily="18" charset="0"/>
            </a:endParaRPr>
          </a:p>
        </p:txBody>
      </p:sp>
      <p:sp>
        <p:nvSpPr>
          <p:cNvPr id="10" name="Rectangle 9">
            <a:extLst>
              <a:ext uri="{FF2B5EF4-FFF2-40B4-BE49-F238E27FC236}">
                <a16:creationId xmlns:a16="http://schemas.microsoft.com/office/drawing/2014/main" id="{D399CA2C-EF6A-E199-CEF7-5C342E76D40A}"/>
              </a:ext>
            </a:extLst>
          </p:cNvPr>
          <p:cNvSpPr/>
          <p:nvPr/>
        </p:nvSpPr>
        <p:spPr>
          <a:xfrm flipV="1">
            <a:off x="736600" y="5251450"/>
            <a:ext cx="3889375" cy="46038"/>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pic>
        <p:nvPicPr>
          <p:cNvPr id="14348" name="Picture 4" descr="University College Dublin - Wikipedia">
            <a:extLst>
              <a:ext uri="{FF2B5EF4-FFF2-40B4-BE49-F238E27FC236}">
                <a16:creationId xmlns:a16="http://schemas.microsoft.com/office/drawing/2014/main" id="{5E8AFCBC-10FF-4CA3-A5F6-18C99CF1C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6175" y="5645150"/>
            <a:ext cx="71913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 descr="The physics of water drops and lift-off | Ars Technica">
            <a:extLst>
              <a:ext uri="{FF2B5EF4-FFF2-40B4-BE49-F238E27FC236}">
                <a16:creationId xmlns:a16="http://schemas.microsoft.com/office/drawing/2014/main" id="{FFF10956-D740-50B8-8708-AFF0588F8E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288" y="1250950"/>
            <a:ext cx="5653087"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E3E11-F77E-25F4-A63B-72588B7B09D7}"/>
              </a:ext>
            </a:extLst>
          </p:cNvPr>
          <p:cNvSpPr/>
          <p:nvPr/>
        </p:nvSpPr>
        <p:spPr>
          <a:xfrm>
            <a:off x="-9525" y="922338"/>
            <a:ext cx="12192000" cy="5926138"/>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2" name="Title 1">
            <a:extLst>
              <a:ext uri="{FF2B5EF4-FFF2-40B4-BE49-F238E27FC236}">
                <a16:creationId xmlns:a16="http://schemas.microsoft.com/office/drawing/2014/main" id="{79299E71-ACA6-4B8C-0D81-9FB3A61B3A81}"/>
              </a:ext>
            </a:extLst>
          </p:cNvPr>
          <p:cNvSpPr>
            <a:spLocks noGrp="1"/>
          </p:cNvSpPr>
          <p:nvPr>
            <p:ph type="title"/>
          </p:nvPr>
        </p:nvSpPr>
        <p:spPr>
          <a:xfrm>
            <a:off x="2757488" y="171450"/>
            <a:ext cx="6677025" cy="666750"/>
          </a:xfrm>
        </p:spPr>
        <p:txBody>
          <a:bodyPr rtlCol="0">
            <a:normAutofit fontScale="90000"/>
          </a:bodyPr>
          <a:lstStyle/>
          <a:p>
            <a:pPr algn="ctr" fontAlgn="auto">
              <a:spcAft>
                <a:spcPts val="0"/>
              </a:spcAft>
              <a:defRPr/>
            </a:pPr>
            <a:r>
              <a:rPr lang="en-US" dirty="0">
                <a:latin typeface="Goudy Old Style" panose="02020502050305020303" pitchFamily="18" charset="0"/>
              </a:rPr>
              <a:t>Simulation</a:t>
            </a:r>
            <a:endParaRPr lang="en-IE" dirty="0">
              <a:latin typeface="Goudy Old Style" panose="02020502050305020303" pitchFamily="18" charset="0"/>
            </a:endParaRPr>
          </a:p>
        </p:txBody>
      </p:sp>
      <p:sp>
        <p:nvSpPr>
          <p:cNvPr id="5" name="Rectangle 4">
            <a:extLst>
              <a:ext uri="{FF2B5EF4-FFF2-40B4-BE49-F238E27FC236}">
                <a16:creationId xmlns:a16="http://schemas.microsoft.com/office/drawing/2014/main" id="{4E207BEE-9408-F15A-890C-95A2F134DE75}"/>
              </a:ext>
            </a:extLst>
          </p:cNvPr>
          <p:cNvSpPr/>
          <p:nvPr/>
        </p:nvSpPr>
        <p:spPr>
          <a:xfrm>
            <a:off x="1384300" y="785813"/>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21" name="Rectangle: Rounded Corners 20">
            <a:extLst>
              <a:ext uri="{FF2B5EF4-FFF2-40B4-BE49-F238E27FC236}">
                <a16:creationId xmlns:a16="http://schemas.microsoft.com/office/drawing/2014/main" id="{8F933293-B645-B925-FEB4-C6B050415BF9}"/>
              </a:ext>
            </a:extLst>
          </p:cNvPr>
          <p:cNvSpPr/>
          <p:nvPr/>
        </p:nvSpPr>
        <p:spPr>
          <a:xfrm>
            <a:off x="997240" y="962888"/>
            <a:ext cx="3194050" cy="4397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Two-Phase Flow</a:t>
            </a:r>
          </a:p>
        </p:txBody>
      </p:sp>
      <p:sp>
        <p:nvSpPr>
          <p:cNvPr id="4" name="Rectangle: Rounded Corners 3">
            <a:extLst>
              <a:ext uri="{FF2B5EF4-FFF2-40B4-BE49-F238E27FC236}">
                <a16:creationId xmlns:a16="http://schemas.microsoft.com/office/drawing/2014/main" id="{C94C902B-1342-1B46-D9F9-072F08390926}"/>
              </a:ext>
            </a:extLst>
          </p:cNvPr>
          <p:cNvSpPr/>
          <p:nvPr/>
        </p:nvSpPr>
        <p:spPr>
          <a:xfrm>
            <a:off x="7645809" y="975231"/>
            <a:ext cx="2705370" cy="4391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Volume of Fluid</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79E559C-EEB1-A801-0E54-676C228FB386}"/>
                  </a:ext>
                </a:extLst>
              </p:cNvPr>
              <p:cNvSpPr txBox="1">
                <a:spLocks/>
              </p:cNvSpPr>
              <p:nvPr/>
            </p:nvSpPr>
            <p:spPr>
              <a:xfrm>
                <a:off x="9525" y="1420287"/>
                <a:ext cx="5995035" cy="35915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IE" sz="2000" dirty="0">
                    <a:solidFill>
                      <a:schemeClr val="bg1"/>
                    </a:solidFill>
                    <a:latin typeface="Goudy Old Style" panose="02020502050305020303" pitchFamily="18" charset="0"/>
                  </a:rPr>
                  <a:t>A water droplet falling in the air is an example of two-phase flow. The system is governed by the Navier-Stokes equations, one set for each phase:</a:t>
                </a:r>
              </a:p>
              <a:p>
                <a:pPr marL="0" indent="0" fontAlgn="auto">
                  <a:spcAft>
                    <a:spcPts val="0"/>
                  </a:spcAft>
                  <a:buNone/>
                  <a:defRPr/>
                </a:pP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smtClean="0">
                              <a:solidFill>
                                <a:schemeClr val="bg1"/>
                              </a:solidFill>
                              <a:latin typeface="Cambria Math" panose="02040503050406030204" pitchFamily="18" charset="0"/>
                            </a:rPr>
                            <m:t>𝜌</m:t>
                          </m:r>
                        </m:e>
                        <m:sub>
                          <m:r>
                            <a:rPr lang="en-IE" sz="2000" b="0" i="1" smtClean="0">
                              <a:solidFill>
                                <a:schemeClr val="bg1"/>
                              </a:solidFill>
                              <a:latin typeface="Cambria Math" panose="02040503050406030204" pitchFamily="18" charset="0"/>
                            </a:rPr>
                            <m:t>𝑖</m:t>
                          </m:r>
                        </m:sub>
                      </m:sSub>
                      <m:f>
                        <m:fPr>
                          <m:ctrlPr>
                            <a:rPr lang="en-US" sz="2000" i="1" smtClean="0">
                              <a:solidFill>
                                <a:schemeClr val="bg1"/>
                              </a:solidFill>
                              <a:latin typeface="Cambria Math" panose="02040503050406030204" pitchFamily="18" charset="0"/>
                            </a:rPr>
                          </m:ctrlPr>
                        </m:fPr>
                        <m:num>
                          <m:r>
                            <a:rPr lang="en-IE" sz="2000" b="0" i="1" smtClean="0">
                              <a:solidFill>
                                <a:schemeClr val="bg1"/>
                              </a:solidFill>
                              <a:latin typeface="Cambria Math" panose="02040503050406030204" pitchFamily="18" charset="0"/>
                            </a:rPr>
                            <m:t>𝐷</m:t>
                          </m:r>
                          <m:acc>
                            <m:accPr>
                              <m:chr m:val="⃗"/>
                              <m:ctrlPr>
                                <a:rPr lang="en-IE" sz="2000" b="0" i="1" smtClean="0">
                                  <a:solidFill>
                                    <a:schemeClr val="bg1"/>
                                  </a:solidFill>
                                  <a:latin typeface="Cambria Math" panose="02040503050406030204" pitchFamily="18" charset="0"/>
                                </a:rPr>
                              </m:ctrlPr>
                            </m:accPr>
                            <m:e>
                              <m:sSub>
                                <m:sSubPr>
                                  <m:ctrlPr>
                                    <a:rPr lang="en-IE" sz="2000" b="0" i="1" smtClean="0">
                                      <a:solidFill>
                                        <a:schemeClr val="bg1"/>
                                      </a:solidFill>
                                      <a:latin typeface="Cambria Math" panose="02040503050406030204" pitchFamily="18" charset="0"/>
                                    </a:rPr>
                                  </m:ctrlPr>
                                </m:sSubPr>
                                <m:e>
                                  <m:r>
                                    <a:rPr lang="en-IE" sz="2000" b="0" i="1" smtClean="0">
                                      <a:solidFill>
                                        <a:schemeClr val="bg1"/>
                                      </a:solidFill>
                                      <a:latin typeface="Cambria Math" panose="02040503050406030204" pitchFamily="18" charset="0"/>
                                    </a:rPr>
                                    <m:t>𝑢</m:t>
                                  </m:r>
                                </m:e>
                                <m:sub>
                                  <m:r>
                                    <a:rPr lang="en-IE" sz="2000" b="0" i="1" smtClean="0">
                                      <a:solidFill>
                                        <a:schemeClr val="bg1"/>
                                      </a:solidFill>
                                      <a:latin typeface="Cambria Math" panose="02040503050406030204" pitchFamily="18" charset="0"/>
                                    </a:rPr>
                                    <m:t>𝑖</m:t>
                                  </m:r>
                                </m:sub>
                              </m:sSub>
                            </m:e>
                          </m:acc>
                        </m:num>
                        <m:den>
                          <m:r>
                            <a:rPr lang="en-IE" sz="2000" b="0" i="1" smtClean="0">
                              <a:solidFill>
                                <a:schemeClr val="bg1"/>
                              </a:solidFill>
                              <a:latin typeface="Cambria Math" panose="02040503050406030204" pitchFamily="18" charset="0"/>
                            </a:rPr>
                            <m:t>𝐷𝑡</m:t>
                          </m:r>
                        </m:den>
                      </m:f>
                      <m:r>
                        <a:rPr lang="en-IE" sz="2000" b="0" i="1" smtClean="0">
                          <a:solidFill>
                            <a:schemeClr val="bg1"/>
                          </a:solidFill>
                          <a:latin typeface="Cambria Math" panose="02040503050406030204" pitchFamily="18" charset="0"/>
                        </a:rPr>
                        <m:t>=−</m:t>
                      </m:r>
                      <m:acc>
                        <m:accPr>
                          <m:chr m:val="⃗"/>
                          <m:ctrlPr>
                            <a:rPr lang="en-IE" sz="2000" b="0" i="1" smtClean="0">
                              <a:solidFill>
                                <a:schemeClr val="bg1"/>
                              </a:solidFill>
                              <a:latin typeface="Cambria Math" panose="02040503050406030204" pitchFamily="18" charset="0"/>
                            </a:rPr>
                          </m:ctrlPr>
                        </m:accPr>
                        <m:e>
                          <m:r>
                            <m:rPr>
                              <m:sty m:val="p"/>
                            </m:rPr>
                            <a:rPr lang="en-US" sz="2000" i="1" smtClean="0">
                              <a:solidFill>
                                <a:schemeClr val="bg1"/>
                              </a:solidFill>
                              <a:latin typeface="Cambria Math" panose="02040503050406030204" pitchFamily="18" charset="0"/>
                            </a:rPr>
                            <m:t>∇</m:t>
                          </m:r>
                        </m:e>
                      </m:acc>
                      <m:sSub>
                        <m:sSubPr>
                          <m:ctrlPr>
                            <a:rPr lang="en-US" sz="2000" i="1" smtClean="0">
                              <a:solidFill>
                                <a:schemeClr val="bg1"/>
                              </a:solidFill>
                              <a:latin typeface="Cambria Math" panose="02040503050406030204" pitchFamily="18" charset="0"/>
                            </a:rPr>
                          </m:ctrlPr>
                        </m:sSubPr>
                        <m:e>
                          <m:r>
                            <a:rPr lang="en-IE" sz="2000" b="0" i="1" smtClean="0">
                              <a:solidFill>
                                <a:schemeClr val="bg1"/>
                              </a:solidFill>
                              <a:latin typeface="Cambria Math" panose="02040503050406030204" pitchFamily="18" charset="0"/>
                            </a:rPr>
                            <m:t>𝑝</m:t>
                          </m:r>
                        </m:e>
                        <m:sub>
                          <m:r>
                            <a:rPr lang="en-IE" sz="2000" b="0" i="1" smtClean="0">
                              <a:solidFill>
                                <a:schemeClr val="bg1"/>
                              </a:solidFill>
                              <a:latin typeface="Cambria Math" panose="02040503050406030204" pitchFamily="18" charset="0"/>
                            </a:rPr>
                            <m:t>𝑖</m:t>
                          </m:r>
                        </m:sub>
                      </m:sSub>
                      <m:r>
                        <a:rPr lang="en-IE" sz="2000" b="0" i="1" smtClean="0">
                          <a:solidFill>
                            <a:schemeClr val="bg1"/>
                          </a:solidFill>
                          <a:latin typeface="Cambria Math" panose="02040503050406030204" pitchFamily="18" charset="0"/>
                        </a:rPr>
                        <m:t>+</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IE" sz="2000" b="0" i="1" smtClean="0">
                          <a:solidFill>
                            <a:schemeClr val="bg1"/>
                          </a:solidFill>
                          <a:latin typeface="Cambria Math" panose="02040503050406030204" pitchFamily="18" charset="0"/>
                        </a:rPr>
                        <m:t>⋅</m:t>
                      </m:r>
                      <m:d>
                        <m:dPr>
                          <m:begChr m:val="["/>
                          <m:endChr m:val="]"/>
                          <m:ctrlPr>
                            <a:rPr lang="en-IE" sz="2000" b="0" i="1" smtClean="0">
                              <a:solidFill>
                                <a:schemeClr val="bg1"/>
                              </a:solidFill>
                              <a:latin typeface="Cambria Math" panose="02040503050406030204" pitchFamily="18" charset="0"/>
                            </a:rPr>
                          </m:ctrlPr>
                        </m:dPr>
                        <m:e>
                          <m:sSub>
                            <m:sSubPr>
                              <m:ctrlPr>
                                <a:rPr lang="en-IE" sz="2000" b="0" i="1" smtClean="0">
                                  <a:solidFill>
                                    <a:schemeClr val="bg1"/>
                                  </a:solidFill>
                                  <a:latin typeface="Cambria Math" panose="02040503050406030204" pitchFamily="18" charset="0"/>
                                </a:rPr>
                              </m:ctrlPr>
                            </m:sSubPr>
                            <m:e>
                              <m:r>
                                <a:rPr lang="en-IE" sz="2000" b="0" i="1" smtClean="0">
                                  <a:solidFill>
                                    <a:schemeClr val="bg1"/>
                                  </a:solidFill>
                                  <a:latin typeface="Cambria Math" panose="02040503050406030204" pitchFamily="18" charset="0"/>
                                </a:rPr>
                                <m:t>𝜇</m:t>
                              </m:r>
                            </m:e>
                            <m:sub>
                              <m:r>
                                <a:rPr lang="en-IE" sz="2000" b="0" i="1" smtClean="0">
                                  <a:solidFill>
                                    <a:schemeClr val="bg1"/>
                                  </a:solidFill>
                                  <a:latin typeface="Cambria Math" panose="02040503050406030204" pitchFamily="18" charset="0"/>
                                </a:rPr>
                                <m:t>𝑖</m:t>
                              </m:r>
                            </m:sub>
                          </m:sSub>
                          <m:r>
                            <a:rPr lang="en-IE" sz="2000" b="0" i="1" smtClean="0">
                              <a:solidFill>
                                <a:schemeClr val="bg1"/>
                              </a:solidFill>
                              <a:latin typeface="Cambria Math" panose="02040503050406030204" pitchFamily="18" charset="0"/>
                            </a:rPr>
                            <m:t> </m:t>
                          </m:r>
                          <m:d>
                            <m:dPr>
                              <m:ctrlPr>
                                <a:rPr lang="en-IE" sz="2000" b="0" i="1" smtClean="0">
                                  <a:solidFill>
                                    <a:schemeClr val="bg1"/>
                                  </a:solidFill>
                                  <a:latin typeface="Cambria Math" panose="02040503050406030204" pitchFamily="18" charset="0"/>
                                </a:rPr>
                              </m:ctrlPr>
                            </m:dPr>
                            <m:e>
                              <m:r>
                                <a:rPr lang="en-IE" sz="2000" b="0" i="1" smtClean="0">
                                  <a:solidFill>
                                    <a:schemeClr val="bg1"/>
                                  </a:solidFill>
                                  <a:latin typeface="Cambria Math" panose="02040503050406030204" pitchFamily="18" charset="0"/>
                                </a:rPr>
                                <m:t> </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r>
                                    <a:rPr lang="en-IE" sz="2000" b="0" i="1" smtClean="0">
                                      <a:solidFill>
                                        <a:schemeClr val="bg1"/>
                                      </a:solidFill>
                                      <a:latin typeface="Cambria Math" panose="02040503050406030204" pitchFamily="18" charset="0"/>
                                    </a:rPr>
                                    <m:t> </m:t>
                                  </m:r>
                                </m:e>
                              </m:acc>
                              <m:acc>
                                <m:accPr>
                                  <m:chr m:val="⃗"/>
                                  <m:ctrlPr>
                                    <a:rPr lang="en-IE" sz="2000" i="1">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𝑢</m:t>
                                      </m:r>
                                    </m:e>
                                    <m:sub>
                                      <m:r>
                                        <a:rPr lang="en-IE" sz="2000" i="1">
                                          <a:solidFill>
                                            <a:schemeClr val="bg1"/>
                                          </a:solidFill>
                                          <a:latin typeface="Cambria Math" panose="02040503050406030204" pitchFamily="18" charset="0"/>
                                        </a:rPr>
                                        <m:t>𝑖</m:t>
                                      </m:r>
                                    </m:sub>
                                  </m:sSub>
                                </m:e>
                              </m:acc>
                              <m:r>
                                <a:rPr lang="en-IE" sz="2000" b="0" i="1" smtClean="0">
                                  <a:solidFill>
                                    <a:schemeClr val="bg1"/>
                                  </a:solidFill>
                                  <a:latin typeface="Cambria Math" panose="02040503050406030204" pitchFamily="18" charset="0"/>
                                </a:rPr>
                                <m:t>+</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sSup>
                                <m:sSupPr>
                                  <m:ctrlPr>
                                    <a:rPr lang="en-US" sz="2000" i="1" smtClean="0">
                                      <a:solidFill>
                                        <a:schemeClr val="bg1"/>
                                      </a:solidFill>
                                      <a:latin typeface="Cambria Math" panose="02040503050406030204" pitchFamily="18" charset="0"/>
                                    </a:rPr>
                                  </m:ctrlPr>
                                </m:sSupPr>
                                <m:e>
                                  <m:r>
                                    <a:rPr lang="en-IE" sz="2000" b="0" i="1" smtClean="0">
                                      <a:solidFill>
                                        <a:schemeClr val="bg1"/>
                                      </a:solidFill>
                                      <a:latin typeface="Cambria Math" panose="02040503050406030204" pitchFamily="18" charset="0"/>
                                    </a:rPr>
                                    <m:t> </m:t>
                                  </m:r>
                                  <m:acc>
                                    <m:accPr>
                                      <m:chr m:val="⃗"/>
                                      <m:ctrlPr>
                                        <a:rPr lang="en-IE" sz="2000" i="1">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𝑢</m:t>
                                          </m:r>
                                        </m:e>
                                        <m:sub>
                                          <m:r>
                                            <a:rPr lang="en-IE" sz="2000" i="1">
                                              <a:solidFill>
                                                <a:schemeClr val="bg1"/>
                                              </a:solidFill>
                                              <a:latin typeface="Cambria Math" panose="02040503050406030204" pitchFamily="18" charset="0"/>
                                            </a:rPr>
                                            <m:t>𝑖</m:t>
                                          </m:r>
                                        </m:sub>
                                      </m:sSub>
                                    </m:e>
                                  </m:acc>
                                </m:e>
                                <m:sup>
                                  <m:r>
                                    <a:rPr lang="en-IE" sz="2000" b="0" i="1" smtClean="0">
                                      <a:solidFill>
                                        <a:schemeClr val="bg1"/>
                                      </a:solidFill>
                                      <a:latin typeface="Cambria Math" panose="02040503050406030204" pitchFamily="18" charset="0"/>
                                    </a:rPr>
                                    <m:t>𝑇</m:t>
                                  </m:r>
                                </m:sup>
                              </m:sSup>
                            </m:e>
                          </m:d>
                        </m:e>
                      </m:d>
                      <m:r>
                        <a:rPr lang="en-IE" sz="2000" b="0" i="1" smtClean="0">
                          <a:solidFill>
                            <a:schemeClr val="bg1"/>
                          </a:solidFill>
                          <a:latin typeface="Cambria Math" panose="02040503050406030204" pitchFamily="18" charset="0"/>
                        </a:rPr>
                        <m:t>+</m:t>
                      </m:r>
                      <m:acc>
                        <m:accPr>
                          <m:chr m:val="⃗"/>
                          <m:ctrlPr>
                            <a:rPr lang="en-IE" sz="2000" b="0" i="1" smtClean="0">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𝐹</m:t>
                              </m:r>
                            </m:e>
                            <m:sub>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𝑏</m:t>
                                  </m:r>
                                </m:e>
                                <m:sub>
                                  <m:r>
                                    <a:rPr lang="en-IE" sz="2000" i="1">
                                      <a:solidFill>
                                        <a:schemeClr val="bg1"/>
                                      </a:solidFill>
                                      <a:latin typeface="Cambria Math" panose="02040503050406030204" pitchFamily="18" charset="0"/>
                                    </a:rPr>
                                    <m:t>𝑖</m:t>
                                  </m:r>
                                </m:sub>
                              </m:sSub>
                            </m:sub>
                          </m:sSub>
                        </m:e>
                      </m:acc>
                    </m:oMath>
                  </m:oMathPara>
                </a14:m>
                <a:endParaRPr lang="en-US" sz="200" dirty="0">
                  <a:solidFill>
                    <a:schemeClr val="bg1"/>
                  </a:solidFill>
                  <a:latin typeface="Goudy Old Style" panose="02020502050305020303" pitchFamily="18" charset="0"/>
                </a:endParaRPr>
              </a:p>
              <a:p>
                <a:pPr marL="0" indent="0" fontAlgn="auto">
                  <a:spcAft>
                    <a:spcPts val="0"/>
                  </a:spcAft>
                  <a:buNone/>
                  <a:defRPr/>
                </a:pPr>
                <a14:m>
                  <m:oMathPara xmlns:m="http://schemas.openxmlformats.org/officeDocument/2006/math">
                    <m:oMathParaPr>
                      <m:jc m:val="centerGroup"/>
                    </m:oMathParaPr>
                    <m:oMath xmlns:m="http://schemas.openxmlformats.org/officeDocument/2006/math">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IE" sz="2000" i="1">
                          <a:solidFill>
                            <a:schemeClr val="bg1"/>
                          </a:solidFill>
                          <a:latin typeface="Cambria Math" panose="02040503050406030204" pitchFamily="18" charset="0"/>
                        </a:rPr>
                        <m:t>⋅</m:t>
                      </m:r>
                      <m:acc>
                        <m:accPr>
                          <m:chr m:val="⃗"/>
                          <m:ctrlPr>
                            <a:rPr lang="en-IE" sz="2000" b="0" i="1" smtClean="0">
                              <a:solidFill>
                                <a:schemeClr val="bg1"/>
                              </a:solidFill>
                              <a:latin typeface="Cambria Math" panose="02040503050406030204" pitchFamily="18" charset="0"/>
                            </a:rPr>
                          </m:ctrlPr>
                        </m:accPr>
                        <m:e>
                          <m:sSub>
                            <m:sSubPr>
                              <m:ctrlPr>
                                <a:rPr lang="en-IE" sz="2000" b="0" i="1" smtClean="0">
                                  <a:solidFill>
                                    <a:schemeClr val="bg1"/>
                                  </a:solidFill>
                                  <a:latin typeface="Cambria Math" panose="02040503050406030204" pitchFamily="18" charset="0"/>
                                </a:rPr>
                              </m:ctrlPr>
                            </m:sSubPr>
                            <m:e>
                              <m:r>
                                <a:rPr lang="en-IE" sz="2000" b="0" i="1" smtClean="0">
                                  <a:solidFill>
                                    <a:schemeClr val="bg1"/>
                                  </a:solidFill>
                                  <a:latin typeface="Cambria Math" panose="02040503050406030204" pitchFamily="18" charset="0"/>
                                </a:rPr>
                                <m:t>𝑢</m:t>
                              </m:r>
                            </m:e>
                            <m:sub>
                              <m:r>
                                <a:rPr lang="en-IE" sz="2000" b="0" i="1" smtClean="0">
                                  <a:solidFill>
                                    <a:schemeClr val="bg1"/>
                                  </a:solidFill>
                                  <a:latin typeface="Cambria Math" panose="02040503050406030204" pitchFamily="18" charset="0"/>
                                </a:rPr>
                                <m:t>𝑖</m:t>
                              </m:r>
                            </m:sub>
                          </m:sSub>
                        </m:e>
                      </m:acc>
                      <m:r>
                        <a:rPr lang="en-IE" sz="2000" b="0" i="1" smtClean="0">
                          <a:solidFill>
                            <a:schemeClr val="bg1"/>
                          </a:solidFill>
                          <a:latin typeface="Cambria Math" panose="02040503050406030204" pitchFamily="18" charset="0"/>
                        </a:rPr>
                        <m:t>=0</m:t>
                      </m:r>
                    </m:oMath>
                  </m:oMathPara>
                </a14:m>
                <a:endParaRPr lang="en-US" sz="2000" dirty="0">
                  <a:solidFill>
                    <a:schemeClr val="bg1"/>
                  </a:solidFill>
                  <a:latin typeface="Goudy Old Style" panose="02020502050305020303" pitchFamily="18" charset="0"/>
                </a:endParaRPr>
              </a:p>
              <a:p>
                <a:pPr marL="0" indent="0" fontAlgn="auto">
                  <a:spcAft>
                    <a:spcPts val="0"/>
                  </a:spcAft>
                  <a:buNone/>
                  <a:defRPr/>
                </a:pPr>
                <a:r>
                  <a:rPr lang="en-US" sz="2000" dirty="0">
                    <a:solidFill>
                      <a:schemeClr val="bg1"/>
                    </a:solidFill>
                    <a:latin typeface="Goudy Old Style" panose="02020502050305020303" pitchFamily="18" charset="0"/>
                  </a:rPr>
                  <a:t>where </a:t>
                </a:r>
                <a:r>
                  <a:rPr lang="en-US" sz="2000" dirty="0" err="1">
                    <a:solidFill>
                      <a:schemeClr val="bg1"/>
                    </a:solidFill>
                    <a:latin typeface="Goudy Old Style" panose="02020502050305020303" pitchFamily="18" charset="0"/>
                  </a:rPr>
                  <a:t>i</a:t>
                </a:r>
                <a:r>
                  <a:rPr lang="en-US" sz="2000" dirty="0">
                    <a:solidFill>
                      <a:schemeClr val="bg1"/>
                    </a:solidFill>
                    <a:latin typeface="Goudy Old Style" panose="02020502050305020303" pitchFamily="18" charset="0"/>
                  </a:rPr>
                  <a:t>=1,2 denoting the phase and </a:t>
                </a:r>
                <a14:m>
                  <m:oMath xmlns:m="http://schemas.openxmlformats.org/officeDocument/2006/math">
                    <m:acc>
                      <m:accPr>
                        <m:chr m:val="⃗"/>
                        <m:ctrlPr>
                          <a:rPr lang="en-IE" sz="2000" b="0" i="1" smtClean="0">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𝐹</m:t>
                            </m:r>
                          </m:e>
                          <m:sub>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𝑏</m:t>
                                </m:r>
                              </m:e>
                              <m:sub>
                                <m:r>
                                  <a:rPr lang="en-IE" sz="2000" i="1">
                                    <a:solidFill>
                                      <a:schemeClr val="bg1"/>
                                    </a:solidFill>
                                    <a:latin typeface="Cambria Math" panose="02040503050406030204" pitchFamily="18" charset="0"/>
                                  </a:rPr>
                                  <m:t>𝑖</m:t>
                                </m:r>
                              </m:sub>
                            </m:sSub>
                          </m:sub>
                        </m:sSub>
                      </m:e>
                    </m:acc>
                  </m:oMath>
                </a14:m>
                <a:r>
                  <a:rPr lang="en-US" sz="2000" dirty="0">
                    <a:solidFill>
                      <a:schemeClr val="bg1"/>
                    </a:solidFill>
                    <a:latin typeface="Goudy Old Style" panose="02020502050305020303" pitchFamily="18" charset="0"/>
                  </a:rPr>
                  <a:t> are the body forces involved. The boundary conditions include the continuity of velocity, the continuity of tangential stress and the normal stress balanced by surface tension. </a:t>
                </a:r>
              </a:p>
            </p:txBody>
          </p:sp>
        </mc:Choice>
        <mc:Fallback xmlns="">
          <p:sp>
            <p:nvSpPr>
              <p:cNvPr id="8" name="Content Placeholder 2">
                <a:extLst>
                  <a:ext uri="{FF2B5EF4-FFF2-40B4-BE49-F238E27FC236}">
                    <a16:creationId xmlns:a16="http://schemas.microsoft.com/office/drawing/2014/main" id="{679E559C-EEB1-A801-0E54-676C228FB386}"/>
                  </a:ext>
                </a:extLst>
              </p:cNvPr>
              <p:cNvSpPr txBox="1">
                <a:spLocks noRot="1" noChangeAspect="1" noMove="1" noResize="1" noEditPoints="1" noAdjustHandles="1" noChangeArrowheads="1" noChangeShapeType="1" noTextEdit="1"/>
              </p:cNvSpPr>
              <p:nvPr/>
            </p:nvSpPr>
            <p:spPr>
              <a:xfrm>
                <a:off x="9525" y="1420287"/>
                <a:ext cx="5995035" cy="3591552"/>
              </a:xfrm>
              <a:prstGeom prst="rect">
                <a:avLst/>
              </a:prstGeom>
              <a:blipFill>
                <a:blip r:embed="rId3"/>
                <a:stretch>
                  <a:fillRect l="-1119" t="-1868"/>
                </a:stretch>
              </a:blipFill>
            </p:spPr>
            <p:txBody>
              <a:bodyPr/>
              <a:lstStyle/>
              <a:p>
                <a:r>
                  <a:rPr lang="en-IE">
                    <a:noFill/>
                  </a:rPr>
                  <a:t> </a:t>
                </a:r>
              </a:p>
            </p:txBody>
          </p:sp>
        </mc:Fallback>
      </mc:AlternateContent>
      <p:pic>
        <p:nvPicPr>
          <p:cNvPr id="11" name="Picture 10">
            <a:extLst>
              <a:ext uri="{FF2B5EF4-FFF2-40B4-BE49-F238E27FC236}">
                <a16:creationId xmlns:a16="http://schemas.microsoft.com/office/drawing/2014/main" id="{265506A8-A591-77DA-785B-6557EFBE7D73}"/>
              </a:ext>
            </a:extLst>
          </p:cNvPr>
          <p:cNvPicPr>
            <a:picLocks noChangeAspect="1"/>
          </p:cNvPicPr>
          <p:nvPr/>
        </p:nvPicPr>
        <p:blipFill>
          <a:blip r:embed="rId4"/>
          <a:stretch>
            <a:fillRect/>
          </a:stretch>
        </p:blipFill>
        <p:spPr>
          <a:xfrm>
            <a:off x="671124" y="4598026"/>
            <a:ext cx="4388349" cy="2202582"/>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23624436-6B6E-E794-5D22-A238188C53D8}"/>
                  </a:ext>
                </a:extLst>
              </p:cNvPr>
              <p:cNvSpPr txBox="1">
                <a:spLocks/>
              </p:cNvSpPr>
              <p:nvPr/>
            </p:nvSpPr>
            <p:spPr>
              <a:xfrm>
                <a:off x="6086475" y="1460500"/>
                <a:ext cx="5995035" cy="50189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IE" sz="1900" dirty="0">
                    <a:solidFill>
                      <a:schemeClr val="bg1"/>
                    </a:solidFill>
                    <a:latin typeface="Goudy Old Style" panose="02020502050305020303" pitchFamily="18" charset="0"/>
                  </a:rPr>
                  <a:t>InterFoam is a solver used for two phase flow using the Volume of Fluid Method. It introduces the volume fraction as </a:t>
                </a:r>
                <a14:m>
                  <m:oMath xmlns:m="http://schemas.openxmlformats.org/officeDocument/2006/math">
                    <m:r>
                      <a:rPr lang="en-US" sz="1900" i="1" dirty="0" smtClean="0">
                        <a:solidFill>
                          <a:schemeClr val="bg1"/>
                        </a:solidFill>
                        <a:latin typeface="Cambria Math" panose="02040503050406030204" pitchFamily="18" charset="0"/>
                      </a:rPr>
                      <m:t>𝜒</m:t>
                    </m:r>
                    <m:r>
                      <a:rPr lang="en-IE" sz="1900" b="0" i="1" dirty="0" smtClean="0">
                        <a:solidFill>
                          <a:schemeClr val="bg1"/>
                        </a:solidFill>
                        <a:latin typeface="Cambria Math" panose="02040503050406030204" pitchFamily="18" charset="0"/>
                      </a:rPr>
                      <m:t>(</m:t>
                    </m:r>
                    <m:r>
                      <a:rPr lang="en-IE" sz="1900" b="0" i="1" dirty="0" smtClean="0">
                        <a:solidFill>
                          <a:schemeClr val="bg1"/>
                        </a:solidFill>
                        <a:latin typeface="Cambria Math" panose="02040503050406030204" pitchFamily="18" charset="0"/>
                      </a:rPr>
                      <m:t>𝑥</m:t>
                    </m:r>
                    <m:r>
                      <a:rPr lang="en-IE" sz="1900" b="0" i="1" dirty="0" smtClean="0">
                        <a:solidFill>
                          <a:schemeClr val="bg1"/>
                        </a:solidFill>
                        <a:latin typeface="Cambria Math" panose="02040503050406030204" pitchFamily="18" charset="0"/>
                      </a:rPr>
                      <m:t>,</m:t>
                    </m:r>
                    <m:r>
                      <a:rPr lang="en-IE" sz="1900" b="0" i="1" dirty="0" smtClean="0">
                        <a:solidFill>
                          <a:schemeClr val="bg1"/>
                        </a:solidFill>
                        <a:latin typeface="Cambria Math" panose="02040503050406030204" pitchFamily="18" charset="0"/>
                      </a:rPr>
                      <m:t>𝑦</m:t>
                    </m:r>
                    <m:r>
                      <a:rPr lang="en-IE" sz="1900" b="0" i="1" dirty="0" smtClean="0">
                        <a:solidFill>
                          <a:schemeClr val="bg1"/>
                        </a:solidFill>
                        <a:latin typeface="Cambria Math" panose="02040503050406030204" pitchFamily="18" charset="0"/>
                      </a:rPr>
                      <m:t>,</m:t>
                    </m:r>
                    <m:r>
                      <a:rPr lang="en-IE" sz="1900" b="0" i="1" dirty="0" smtClean="0">
                        <a:solidFill>
                          <a:schemeClr val="bg1"/>
                        </a:solidFill>
                        <a:latin typeface="Cambria Math" panose="02040503050406030204" pitchFamily="18" charset="0"/>
                      </a:rPr>
                      <m:t>𝑧</m:t>
                    </m:r>
                    <m:r>
                      <a:rPr lang="en-IE" sz="1900" b="0" i="1" dirty="0" smtClean="0">
                        <a:solidFill>
                          <a:schemeClr val="bg1"/>
                        </a:solidFill>
                        <a:latin typeface="Cambria Math" panose="02040503050406030204" pitchFamily="18" charset="0"/>
                      </a:rPr>
                      <m:t>)</m:t>
                    </m:r>
                  </m:oMath>
                </a14:m>
                <a:r>
                  <a:rPr lang="en-US" sz="1900" dirty="0">
                    <a:solidFill>
                      <a:schemeClr val="bg1"/>
                    </a:solidFill>
                    <a:latin typeface="Goudy Old Style" panose="02020502050305020303" pitchFamily="18" charset="0"/>
                  </a:rPr>
                  <a:t>:</a:t>
                </a:r>
              </a:p>
              <a:p>
                <a:pPr marL="0" indent="0" fontAlgn="auto">
                  <a:spcAft>
                    <a:spcPts val="0"/>
                  </a:spcAft>
                  <a:buFont typeface="Arial" panose="020B0604020202020204" pitchFamily="34" charset="0"/>
                  <a:buNone/>
                  <a:defRPr/>
                </a:pPr>
                <a14:m>
                  <m:oMathPara xmlns:m="http://schemas.openxmlformats.org/officeDocument/2006/math">
                    <m:oMathParaPr>
                      <m:jc m:val="centerGroup"/>
                    </m:oMathParaPr>
                    <m:oMath xmlns:m="http://schemas.openxmlformats.org/officeDocument/2006/math">
                      <m:r>
                        <a:rPr lang="en-US" sz="1900" i="1" dirty="0" smtClean="0">
                          <a:solidFill>
                            <a:schemeClr val="bg1"/>
                          </a:solidFill>
                          <a:latin typeface="Cambria Math" panose="02040503050406030204" pitchFamily="18" charset="0"/>
                        </a:rPr>
                        <m:t>𝜒</m:t>
                      </m:r>
                      <m:d>
                        <m:dPr>
                          <m:ctrlPr>
                            <a:rPr lang="en-IE" sz="1900" b="0" i="1" dirty="0" smtClean="0">
                              <a:solidFill>
                                <a:schemeClr val="bg1"/>
                              </a:solidFill>
                              <a:latin typeface="Cambria Math" panose="02040503050406030204" pitchFamily="18" charset="0"/>
                            </a:rPr>
                          </m:ctrlPr>
                        </m:dPr>
                        <m:e>
                          <m:acc>
                            <m:accPr>
                              <m:chr m:val="⃗"/>
                              <m:ctrlPr>
                                <a:rPr lang="en-IE" sz="1900" b="0" i="1" dirty="0" smtClean="0">
                                  <a:solidFill>
                                    <a:schemeClr val="bg1"/>
                                  </a:solidFill>
                                  <a:latin typeface="Cambria Math" panose="02040503050406030204" pitchFamily="18" charset="0"/>
                                </a:rPr>
                              </m:ctrlPr>
                            </m:accPr>
                            <m:e>
                              <m:r>
                                <a:rPr lang="en-IE" sz="1900" b="0" i="1" dirty="0" smtClean="0">
                                  <a:solidFill>
                                    <a:schemeClr val="bg1"/>
                                  </a:solidFill>
                                  <a:latin typeface="Cambria Math" panose="02040503050406030204" pitchFamily="18" charset="0"/>
                                </a:rPr>
                                <m:t>𝑥</m:t>
                              </m:r>
                            </m:e>
                          </m:acc>
                        </m:e>
                      </m:d>
                      <m:r>
                        <a:rPr lang="en-IE" sz="1900" b="0" i="1" dirty="0" smtClean="0">
                          <a:solidFill>
                            <a:schemeClr val="bg1"/>
                          </a:solidFill>
                          <a:latin typeface="Cambria Math" panose="02040503050406030204" pitchFamily="18" charset="0"/>
                        </a:rPr>
                        <m:t>=</m:t>
                      </m:r>
                      <m:d>
                        <m:dPr>
                          <m:begChr m:val="{"/>
                          <m:endChr m:val=""/>
                          <m:ctrlPr>
                            <a:rPr lang="en-IE" sz="1900" b="0" i="1" dirty="0" smtClean="0">
                              <a:solidFill>
                                <a:schemeClr val="bg1"/>
                              </a:solidFill>
                              <a:latin typeface="Cambria Math" panose="02040503050406030204" pitchFamily="18" charset="0"/>
                            </a:rPr>
                          </m:ctrlPr>
                        </m:dPr>
                        <m:e>
                          <m:eqArr>
                            <m:eqArrPr>
                              <m:ctrlPr>
                                <a:rPr lang="en-IE" sz="1900" b="0" i="1" dirty="0" smtClean="0">
                                  <a:solidFill>
                                    <a:schemeClr val="bg1"/>
                                  </a:solidFill>
                                  <a:latin typeface="Cambria Math" panose="02040503050406030204" pitchFamily="18" charset="0"/>
                                </a:rPr>
                              </m:ctrlPr>
                            </m:eqArrPr>
                            <m:e>
                              <m:r>
                                <a:rPr lang="en-IE" sz="1900" b="0" i="1" dirty="0" smtClean="0">
                                  <a:solidFill>
                                    <a:schemeClr val="bg1"/>
                                  </a:solidFill>
                                  <a:latin typeface="Cambria Math" panose="02040503050406030204" pitchFamily="18" charset="0"/>
                                </a:rPr>
                                <m:t>1       </m:t>
                              </m:r>
                              <m:r>
                                <a:rPr lang="en-IE" sz="1900" b="0" i="1" dirty="0" smtClean="0">
                                  <a:solidFill>
                                    <a:schemeClr val="bg1"/>
                                  </a:solidFill>
                                  <a:latin typeface="Cambria Math" panose="02040503050406030204" pitchFamily="18" charset="0"/>
                                </a:rPr>
                                <m:t>𝑖𝑓</m:t>
                              </m:r>
                              <m:r>
                                <a:rPr lang="en-IE" sz="1900" b="0" i="1" dirty="0" smtClean="0">
                                  <a:solidFill>
                                    <a:schemeClr val="bg1"/>
                                  </a:solidFill>
                                  <a:latin typeface="Cambria Math" panose="02040503050406030204" pitchFamily="18" charset="0"/>
                                </a:rPr>
                                <m:t> </m:t>
                              </m:r>
                              <m:acc>
                                <m:accPr>
                                  <m:chr m:val="⃗"/>
                                  <m:ctrlPr>
                                    <a:rPr lang="en-IE" sz="1900" b="0" i="1" dirty="0" smtClean="0">
                                      <a:solidFill>
                                        <a:schemeClr val="bg1"/>
                                      </a:solidFill>
                                      <a:latin typeface="Cambria Math" panose="02040503050406030204" pitchFamily="18" charset="0"/>
                                    </a:rPr>
                                  </m:ctrlPr>
                                </m:accPr>
                                <m:e>
                                  <m:r>
                                    <a:rPr lang="en-IE" sz="1900" b="0" i="1" dirty="0" smtClean="0">
                                      <a:solidFill>
                                        <a:schemeClr val="bg1"/>
                                      </a:solidFill>
                                      <a:latin typeface="Cambria Math" panose="02040503050406030204" pitchFamily="18" charset="0"/>
                                    </a:rPr>
                                    <m:t>𝑥</m:t>
                                  </m:r>
                                </m:e>
                              </m:acc>
                              <m:r>
                                <a:rPr lang="en-IE" sz="1900" b="0" i="1" dirty="0" smtClean="0">
                                  <a:solidFill>
                                    <a:schemeClr val="bg1"/>
                                  </a:solidFill>
                                  <a:latin typeface="Cambria Math" panose="02040503050406030204" pitchFamily="18" charset="0"/>
                                </a:rPr>
                                <m:t> </m:t>
                              </m:r>
                              <m:r>
                                <a:rPr lang="en-IE" sz="1900" b="0" i="1" dirty="0" smtClean="0">
                                  <a:solidFill>
                                    <a:schemeClr val="bg1"/>
                                  </a:solidFill>
                                  <a:latin typeface="Cambria Math" panose="02040503050406030204" pitchFamily="18" charset="0"/>
                                </a:rPr>
                                <m:t>𝑖𝑠</m:t>
                              </m:r>
                              <m:r>
                                <a:rPr lang="en-IE" sz="1900" b="0" i="1" dirty="0" smtClean="0">
                                  <a:solidFill>
                                    <a:schemeClr val="bg1"/>
                                  </a:solidFill>
                                  <a:latin typeface="Cambria Math" panose="02040503050406030204" pitchFamily="18" charset="0"/>
                                </a:rPr>
                                <m:t> </m:t>
                              </m:r>
                              <m:r>
                                <a:rPr lang="en-IE" sz="1900" b="0" i="1" dirty="0" smtClean="0">
                                  <a:solidFill>
                                    <a:schemeClr val="bg1"/>
                                  </a:solidFill>
                                  <a:latin typeface="Cambria Math" panose="02040503050406030204" pitchFamily="18" charset="0"/>
                                </a:rPr>
                                <m:t>𝑖𝑛</m:t>
                              </m:r>
                              <m:r>
                                <a:rPr lang="en-IE" sz="1900" b="0" i="1" dirty="0" smtClean="0">
                                  <a:solidFill>
                                    <a:schemeClr val="bg1"/>
                                  </a:solidFill>
                                  <a:latin typeface="Cambria Math" panose="02040503050406030204" pitchFamily="18" charset="0"/>
                                </a:rPr>
                                <m:t> </m:t>
                              </m:r>
                              <m:r>
                                <a:rPr lang="en-IE" sz="1900" b="0" i="1" dirty="0" smtClean="0">
                                  <a:solidFill>
                                    <a:schemeClr val="bg1"/>
                                  </a:solidFill>
                                  <a:latin typeface="Cambria Math" panose="02040503050406030204" pitchFamily="18" charset="0"/>
                                </a:rPr>
                                <m:t>𝑝h𝑎𝑠𝑒</m:t>
                              </m:r>
                              <m:r>
                                <a:rPr lang="en-IE" sz="1900" b="0" i="1" dirty="0" smtClean="0">
                                  <a:solidFill>
                                    <a:schemeClr val="bg1"/>
                                  </a:solidFill>
                                  <a:latin typeface="Cambria Math" panose="02040503050406030204" pitchFamily="18" charset="0"/>
                                </a:rPr>
                                <m:t> 1</m:t>
                              </m:r>
                            </m:e>
                            <m:e>
                              <m:r>
                                <a:rPr lang="en-IE" sz="1900" b="0" i="1" dirty="0" smtClean="0">
                                  <a:solidFill>
                                    <a:schemeClr val="bg1"/>
                                  </a:solidFill>
                                  <a:latin typeface="Cambria Math" panose="02040503050406030204" pitchFamily="18" charset="0"/>
                                </a:rPr>
                                <m:t>0                   </m:t>
                              </m:r>
                              <m:r>
                                <a:rPr lang="en-IE" sz="1900" b="0" i="1" dirty="0" smtClean="0">
                                  <a:solidFill>
                                    <a:schemeClr val="bg1"/>
                                  </a:solidFill>
                                  <a:latin typeface="Cambria Math" panose="02040503050406030204" pitchFamily="18" charset="0"/>
                                </a:rPr>
                                <m:t>𝑜𝑡h𝑒𝑟𝑤𝑖𝑠𝑒</m:t>
                              </m:r>
                              <m:r>
                                <a:rPr lang="en-IE" sz="1900" b="0" i="1" dirty="0" smtClean="0">
                                  <a:solidFill>
                                    <a:schemeClr val="bg1"/>
                                  </a:solidFill>
                                  <a:latin typeface="Cambria Math" panose="02040503050406030204" pitchFamily="18" charset="0"/>
                                </a:rPr>
                                <m:t> </m:t>
                              </m:r>
                            </m:e>
                          </m:eqArr>
                        </m:e>
                      </m:d>
                    </m:oMath>
                  </m:oMathPara>
                </a14:m>
                <a:endParaRPr lang="en-US" sz="19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endParaRPr lang="en-US" sz="19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r>
                  <a:rPr lang="en-US" sz="1900" dirty="0">
                    <a:solidFill>
                      <a:schemeClr val="bg1"/>
                    </a:solidFill>
                    <a:latin typeface="Goudy Old Style" panose="02020502050305020303" pitchFamily="18" charset="0"/>
                  </a:rPr>
                  <a:t>We can use a smoothed volume fraction that is how much of phase 1 there is in a discrete volume:</a:t>
                </a:r>
              </a:p>
              <a:p>
                <a:pPr marL="0" indent="0" fontAlgn="auto">
                  <a:spcAft>
                    <a:spcPts val="0"/>
                  </a:spcAft>
                  <a:buNone/>
                  <a:defRPr/>
                </a:pPr>
                <a14:m>
                  <m:oMathPara xmlns:m="http://schemas.openxmlformats.org/officeDocument/2006/math">
                    <m:oMathParaPr>
                      <m:jc m:val="centerGroup"/>
                    </m:oMathParaPr>
                    <m:oMath xmlns:m="http://schemas.openxmlformats.org/officeDocument/2006/math">
                      <m:r>
                        <a:rPr lang="en-US" sz="1900" i="1" smtClean="0">
                          <a:solidFill>
                            <a:schemeClr val="bg1"/>
                          </a:solidFill>
                          <a:latin typeface="Cambria Math" panose="02040503050406030204" pitchFamily="18" charset="0"/>
                        </a:rPr>
                        <m:t>𝛼</m:t>
                      </m:r>
                      <m:d>
                        <m:dPr>
                          <m:ctrlPr>
                            <a:rPr lang="en-IE" sz="1900" b="0" i="1" smtClean="0">
                              <a:solidFill>
                                <a:schemeClr val="bg1"/>
                              </a:solidFill>
                              <a:latin typeface="Cambria Math" panose="02040503050406030204" pitchFamily="18" charset="0"/>
                            </a:rPr>
                          </m:ctrlPr>
                        </m:dPr>
                        <m:e>
                          <m:acc>
                            <m:accPr>
                              <m:chr m:val="⃗"/>
                              <m:ctrlPr>
                                <a:rPr lang="en-IE" sz="1900" b="0" i="1" smtClean="0">
                                  <a:solidFill>
                                    <a:schemeClr val="bg1"/>
                                  </a:solidFill>
                                  <a:latin typeface="Cambria Math" panose="02040503050406030204" pitchFamily="18" charset="0"/>
                                </a:rPr>
                              </m:ctrlPr>
                            </m:accPr>
                            <m:e>
                              <m:r>
                                <a:rPr lang="en-IE" sz="1900" b="0" i="1" smtClean="0">
                                  <a:solidFill>
                                    <a:schemeClr val="bg1"/>
                                  </a:solidFill>
                                  <a:latin typeface="Cambria Math" panose="02040503050406030204" pitchFamily="18" charset="0"/>
                                </a:rPr>
                                <m:t>𝑥</m:t>
                              </m:r>
                            </m:e>
                          </m:acc>
                        </m:e>
                      </m:d>
                      <m:r>
                        <a:rPr lang="en-IE" sz="1900" b="0" i="1" smtClean="0">
                          <a:solidFill>
                            <a:schemeClr val="bg1"/>
                          </a:solidFill>
                          <a:latin typeface="Cambria Math" panose="02040503050406030204" pitchFamily="18" charset="0"/>
                        </a:rPr>
                        <m:t>=</m:t>
                      </m:r>
                      <m:f>
                        <m:fPr>
                          <m:ctrlPr>
                            <a:rPr lang="en-IE" sz="1900" b="0" i="1" smtClean="0">
                              <a:solidFill>
                                <a:schemeClr val="bg1"/>
                              </a:solidFill>
                              <a:latin typeface="Cambria Math" panose="02040503050406030204" pitchFamily="18" charset="0"/>
                            </a:rPr>
                          </m:ctrlPr>
                        </m:fPr>
                        <m:num>
                          <m:r>
                            <a:rPr lang="en-IE" sz="1900" b="0" i="1" smtClean="0">
                              <a:solidFill>
                                <a:schemeClr val="bg1"/>
                              </a:solidFill>
                              <a:latin typeface="Cambria Math" panose="02040503050406030204" pitchFamily="18" charset="0"/>
                            </a:rPr>
                            <m:t>1</m:t>
                          </m:r>
                        </m:num>
                        <m:den>
                          <m:r>
                            <a:rPr lang="en-IE" sz="1900" b="0" i="1" smtClean="0">
                              <a:solidFill>
                                <a:schemeClr val="bg1"/>
                              </a:solidFill>
                              <a:latin typeface="Cambria Math" panose="02040503050406030204" pitchFamily="18" charset="0"/>
                            </a:rPr>
                            <m:t>𝑉</m:t>
                          </m:r>
                        </m:den>
                      </m:f>
                      <m:r>
                        <a:rPr lang="en-IE" sz="1900" b="0" i="1" smtClean="0">
                          <a:solidFill>
                            <a:schemeClr val="bg1"/>
                          </a:solidFill>
                          <a:latin typeface="Cambria Math" panose="02040503050406030204" pitchFamily="18" charset="0"/>
                        </a:rPr>
                        <m:t> </m:t>
                      </m:r>
                      <m:nary>
                        <m:naryPr>
                          <m:ctrlPr>
                            <a:rPr lang="en-IE" sz="1900" b="0" i="1" smtClean="0">
                              <a:solidFill>
                                <a:schemeClr val="bg1"/>
                              </a:solidFill>
                              <a:latin typeface="Cambria Math" panose="02040503050406030204" pitchFamily="18" charset="0"/>
                            </a:rPr>
                          </m:ctrlPr>
                        </m:naryPr>
                        <m:sub>
                          <m:r>
                            <m:rPr>
                              <m:brk m:alnAt="23"/>
                            </m:rPr>
                            <a:rPr lang="en-IE" sz="1900" b="0" i="1" smtClean="0">
                              <a:solidFill>
                                <a:schemeClr val="bg1"/>
                              </a:solidFill>
                              <a:latin typeface="Cambria Math" panose="02040503050406030204" pitchFamily="18" charset="0"/>
                            </a:rPr>
                            <m:t>𝑉</m:t>
                          </m:r>
                        </m:sub>
                        <m:sup/>
                        <m:e>
                          <m:r>
                            <a:rPr lang="en-US" sz="1900" i="1" dirty="0">
                              <a:solidFill>
                                <a:schemeClr val="bg1"/>
                              </a:solidFill>
                              <a:latin typeface="Cambria Math" panose="02040503050406030204" pitchFamily="18" charset="0"/>
                            </a:rPr>
                            <m:t>𝜒</m:t>
                          </m:r>
                          <m:d>
                            <m:dPr>
                              <m:ctrlPr>
                                <a:rPr lang="en-IE" sz="1900" i="1" dirty="0">
                                  <a:solidFill>
                                    <a:schemeClr val="bg1"/>
                                  </a:solidFill>
                                  <a:latin typeface="Cambria Math" panose="02040503050406030204" pitchFamily="18" charset="0"/>
                                </a:rPr>
                              </m:ctrlPr>
                            </m:dPr>
                            <m:e>
                              <m:acc>
                                <m:accPr>
                                  <m:chr m:val="⃗"/>
                                  <m:ctrlPr>
                                    <a:rPr lang="en-IE" sz="1900" i="1" dirty="0">
                                      <a:solidFill>
                                        <a:schemeClr val="bg1"/>
                                      </a:solidFill>
                                      <a:latin typeface="Cambria Math" panose="02040503050406030204" pitchFamily="18" charset="0"/>
                                    </a:rPr>
                                  </m:ctrlPr>
                                </m:accPr>
                                <m:e>
                                  <m:r>
                                    <a:rPr lang="en-IE" sz="1900" i="1" dirty="0">
                                      <a:solidFill>
                                        <a:schemeClr val="bg1"/>
                                      </a:solidFill>
                                      <a:latin typeface="Cambria Math" panose="02040503050406030204" pitchFamily="18" charset="0"/>
                                    </a:rPr>
                                    <m:t>𝑥</m:t>
                                  </m:r>
                                </m:e>
                              </m:acc>
                              <m:r>
                                <a:rPr lang="en-IE" sz="1900" b="0" i="1" dirty="0" smtClean="0">
                                  <a:solidFill>
                                    <a:schemeClr val="bg1"/>
                                  </a:solidFill>
                                  <a:latin typeface="Cambria Math" panose="02040503050406030204" pitchFamily="18" charset="0"/>
                                </a:rPr>
                                <m:t>′</m:t>
                              </m:r>
                            </m:e>
                          </m:d>
                          <m:r>
                            <a:rPr lang="en-IE" sz="1900" b="0" i="1" dirty="0" smtClean="0">
                              <a:solidFill>
                                <a:schemeClr val="bg1"/>
                              </a:solidFill>
                              <a:latin typeface="Cambria Math" panose="02040503050406030204" pitchFamily="18" charset="0"/>
                            </a:rPr>
                            <m:t> </m:t>
                          </m:r>
                          <m:sSup>
                            <m:sSupPr>
                              <m:ctrlPr>
                                <a:rPr lang="en-IE" sz="1900" b="0" i="1" dirty="0" smtClean="0">
                                  <a:solidFill>
                                    <a:schemeClr val="bg1"/>
                                  </a:solidFill>
                                  <a:latin typeface="Cambria Math" panose="02040503050406030204" pitchFamily="18" charset="0"/>
                                </a:rPr>
                              </m:ctrlPr>
                            </m:sSupPr>
                            <m:e>
                              <m:r>
                                <a:rPr lang="en-IE" sz="1900" b="0" i="1" dirty="0" smtClean="0">
                                  <a:solidFill>
                                    <a:schemeClr val="bg1"/>
                                  </a:solidFill>
                                  <a:latin typeface="Cambria Math" panose="02040503050406030204" pitchFamily="18" charset="0"/>
                                </a:rPr>
                                <m:t>𝑑</m:t>
                              </m:r>
                            </m:e>
                            <m:sup>
                              <m:r>
                                <a:rPr lang="en-IE" sz="1900" b="0" i="1" dirty="0" smtClean="0">
                                  <a:solidFill>
                                    <a:schemeClr val="bg1"/>
                                  </a:solidFill>
                                  <a:latin typeface="Cambria Math" panose="02040503050406030204" pitchFamily="18" charset="0"/>
                                </a:rPr>
                                <m:t>3</m:t>
                              </m:r>
                            </m:sup>
                          </m:sSup>
                          <m:acc>
                            <m:accPr>
                              <m:chr m:val="⃗"/>
                              <m:ctrlPr>
                                <a:rPr lang="en-IE" sz="1900" b="0" i="1" dirty="0" smtClean="0">
                                  <a:solidFill>
                                    <a:schemeClr val="bg1"/>
                                  </a:solidFill>
                                  <a:latin typeface="Cambria Math" panose="02040503050406030204" pitchFamily="18" charset="0"/>
                                </a:rPr>
                              </m:ctrlPr>
                            </m:accPr>
                            <m:e>
                              <m:r>
                                <a:rPr lang="en-IE" sz="1900" b="0" i="1" dirty="0" smtClean="0">
                                  <a:solidFill>
                                    <a:schemeClr val="bg1"/>
                                  </a:solidFill>
                                  <a:latin typeface="Cambria Math" panose="02040503050406030204" pitchFamily="18" charset="0"/>
                                </a:rPr>
                                <m:t>𝑥</m:t>
                              </m:r>
                              <m:r>
                                <a:rPr lang="en-IE" sz="1900" b="0" i="1" dirty="0" smtClean="0">
                                  <a:solidFill>
                                    <a:schemeClr val="bg1"/>
                                  </a:solidFill>
                                  <a:latin typeface="Cambria Math" panose="02040503050406030204" pitchFamily="18" charset="0"/>
                                </a:rPr>
                                <m:t>′</m:t>
                              </m:r>
                            </m:e>
                          </m:acc>
                        </m:e>
                      </m:nary>
                    </m:oMath>
                  </m:oMathPara>
                </a14:m>
                <a:endParaRPr lang="en-IE" sz="1900" b="0" dirty="0">
                  <a:solidFill>
                    <a:schemeClr val="bg1"/>
                  </a:solidFill>
                  <a:latin typeface="Goudy Old Style" panose="02020502050305020303" pitchFamily="18" charset="0"/>
                </a:endParaRPr>
              </a:p>
              <a:p>
                <a:pPr marL="0" indent="0" fontAlgn="auto">
                  <a:spcAft>
                    <a:spcPts val="0"/>
                  </a:spcAft>
                  <a:buNone/>
                  <a:defRPr/>
                </a:pPr>
                <a:endParaRPr lang="en-IE" sz="1900" b="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r>
                  <a:rPr lang="en-US" sz="1900" dirty="0">
                    <a:solidFill>
                      <a:schemeClr val="bg1"/>
                    </a:solidFill>
                    <a:latin typeface="Goudy Old Style" panose="02020502050305020303" pitchFamily="18" charset="0"/>
                  </a:rPr>
                  <a:t>Redefine global density and global viscosity as a weighted average:</a:t>
                </a:r>
              </a:p>
              <a:p>
                <a:pPr marL="0" indent="0" fontAlgn="auto">
                  <a:spcAft>
                    <a:spcPts val="0"/>
                  </a:spcAft>
                  <a:buFont typeface="Arial" panose="020B0604020202020204" pitchFamily="34" charset="0"/>
                  <a:buNone/>
                  <a:defRPr/>
                </a:pPr>
                <a14:m>
                  <m:oMathPara xmlns:m="http://schemas.openxmlformats.org/officeDocument/2006/math">
                    <m:oMathParaPr>
                      <m:jc m:val="centerGroup"/>
                    </m:oMathParaPr>
                    <m:oMath xmlns:m="http://schemas.openxmlformats.org/officeDocument/2006/math">
                      <m:r>
                        <a:rPr lang="en-IE" sz="1900" b="0" i="1" smtClean="0">
                          <a:solidFill>
                            <a:schemeClr val="bg1"/>
                          </a:solidFill>
                          <a:latin typeface="Cambria Math" panose="02040503050406030204" pitchFamily="18" charset="0"/>
                        </a:rPr>
                        <m:t>𝜌</m:t>
                      </m:r>
                      <m:d>
                        <m:dPr>
                          <m:ctrlPr>
                            <a:rPr lang="en-IE" sz="1900" b="0" i="1" smtClean="0">
                              <a:solidFill>
                                <a:schemeClr val="bg1"/>
                              </a:solidFill>
                              <a:latin typeface="Cambria Math" panose="02040503050406030204" pitchFamily="18" charset="0"/>
                            </a:rPr>
                          </m:ctrlPr>
                        </m:dPr>
                        <m:e>
                          <m:acc>
                            <m:accPr>
                              <m:chr m:val="⃗"/>
                              <m:ctrlPr>
                                <a:rPr lang="en-GB" sz="1900" b="0" i="1" smtClean="0">
                                  <a:solidFill>
                                    <a:schemeClr val="bg1"/>
                                  </a:solidFill>
                                  <a:latin typeface="Cambria Math" panose="02040503050406030204" pitchFamily="18" charset="0"/>
                                </a:rPr>
                              </m:ctrlPr>
                            </m:accPr>
                            <m:e>
                              <m:r>
                                <a:rPr lang="en-GB" sz="1900" b="0" i="1" smtClean="0">
                                  <a:solidFill>
                                    <a:schemeClr val="bg1"/>
                                  </a:solidFill>
                                  <a:latin typeface="Cambria Math" panose="02040503050406030204" pitchFamily="18" charset="0"/>
                                </a:rPr>
                                <m:t>𝑥</m:t>
                              </m:r>
                            </m:e>
                          </m:acc>
                        </m:e>
                      </m:d>
                      <m:r>
                        <a:rPr lang="en-GB" sz="1900" b="0" i="1" smtClean="0">
                          <a:solidFill>
                            <a:schemeClr val="bg1"/>
                          </a:solidFill>
                          <a:latin typeface="Cambria Math" panose="02040503050406030204" pitchFamily="18" charset="0"/>
                        </a:rPr>
                        <m:t>=</m:t>
                      </m:r>
                      <m:sSub>
                        <m:sSubPr>
                          <m:ctrlPr>
                            <a:rPr lang="en-GB" sz="1900" b="0" i="1" smtClean="0">
                              <a:solidFill>
                                <a:schemeClr val="bg1"/>
                              </a:solidFill>
                              <a:latin typeface="Cambria Math" panose="02040503050406030204" pitchFamily="18" charset="0"/>
                            </a:rPr>
                          </m:ctrlPr>
                        </m:sSubPr>
                        <m:e>
                          <m:r>
                            <a:rPr lang="en-GB" sz="1900" b="0" i="1" smtClean="0">
                              <a:solidFill>
                                <a:schemeClr val="bg1"/>
                              </a:solidFill>
                              <a:latin typeface="Cambria Math" panose="02040503050406030204" pitchFamily="18" charset="0"/>
                            </a:rPr>
                            <m:t>𝜌</m:t>
                          </m:r>
                        </m:e>
                        <m:sub>
                          <m:r>
                            <a:rPr lang="en-GB" sz="1900" b="0" i="1" smtClean="0">
                              <a:solidFill>
                                <a:schemeClr val="bg1"/>
                              </a:solidFill>
                              <a:latin typeface="Cambria Math" panose="02040503050406030204" pitchFamily="18" charset="0"/>
                            </a:rPr>
                            <m:t>1</m:t>
                          </m:r>
                        </m:sub>
                      </m:sSub>
                      <m:r>
                        <a:rPr lang="en-GB" sz="1900" b="0" i="1" smtClean="0">
                          <a:solidFill>
                            <a:schemeClr val="bg1"/>
                          </a:solidFill>
                          <a:latin typeface="Cambria Math" panose="02040503050406030204" pitchFamily="18" charset="0"/>
                        </a:rPr>
                        <m:t> </m:t>
                      </m:r>
                      <m:r>
                        <a:rPr lang="en-GB" sz="1900" b="0" i="1" smtClean="0">
                          <a:solidFill>
                            <a:schemeClr val="bg1"/>
                          </a:solidFill>
                          <a:latin typeface="Cambria Math" panose="02040503050406030204" pitchFamily="18" charset="0"/>
                        </a:rPr>
                        <m:t>𝛼</m:t>
                      </m:r>
                      <m:d>
                        <m:dPr>
                          <m:ctrlPr>
                            <a:rPr lang="en-GB" sz="1900" b="0" i="1" smtClean="0">
                              <a:solidFill>
                                <a:schemeClr val="bg1"/>
                              </a:solidFill>
                              <a:latin typeface="Cambria Math" panose="02040503050406030204" pitchFamily="18" charset="0"/>
                            </a:rPr>
                          </m:ctrlPr>
                        </m:dPr>
                        <m:e>
                          <m:acc>
                            <m:accPr>
                              <m:chr m:val="⃗"/>
                              <m:ctrlPr>
                                <a:rPr lang="en-GB" sz="1900" b="0" i="1" smtClean="0">
                                  <a:solidFill>
                                    <a:schemeClr val="bg1"/>
                                  </a:solidFill>
                                  <a:latin typeface="Cambria Math" panose="02040503050406030204" pitchFamily="18" charset="0"/>
                                </a:rPr>
                              </m:ctrlPr>
                            </m:accPr>
                            <m:e>
                              <m:r>
                                <a:rPr lang="en-GB" sz="1900" b="0" i="1" smtClean="0">
                                  <a:solidFill>
                                    <a:schemeClr val="bg1"/>
                                  </a:solidFill>
                                  <a:latin typeface="Cambria Math" panose="02040503050406030204" pitchFamily="18" charset="0"/>
                                </a:rPr>
                                <m:t>𝑥</m:t>
                              </m:r>
                            </m:e>
                          </m:acc>
                        </m:e>
                      </m:d>
                      <m:r>
                        <a:rPr lang="en-GB" sz="1900" b="0" i="1" smtClean="0">
                          <a:solidFill>
                            <a:schemeClr val="bg1"/>
                          </a:solidFill>
                          <a:latin typeface="Cambria Math" panose="02040503050406030204" pitchFamily="18" charset="0"/>
                        </a:rPr>
                        <m:t>+</m:t>
                      </m:r>
                      <m:sSub>
                        <m:sSubPr>
                          <m:ctrlPr>
                            <a:rPr lang="en-GB" sz="1900" b="0" i="1" smtClean="0">
                              <a:solidFill>
                                <a:schemeClr val="bg1"/>
                              </a:solidFill>
                              <a:latin typeface="Cambria Math" panose="02040503050406030204" pitchFamily="18" charset="0"/>
                            </a:rPr>
                          </m:ctrlPr>
                        </m:sSubPr>
                        <m:e>
                          <m:r>
                            <a:rPr lang="en-GB" sz="1900" b="0" i="1" smtClean="0">
                              <a:solidFill>
                                <a:schemeClr val="bg1"/>
                              </a:solidFill>
                              <a:latin typeface="Cambria Math" panose="02040503050406030204" pitchFamily="18" charset="0"/>
                            </a:rPr>
                            <m:t>𝜌</m:t>
                          </m:r>
                        </m:e>
                        <m:sub>
                          <m:r>
                            <a:rPr lang="en-GB" sz="1900" b="0" i="1" smtClean="0">
                              <a:solidFill>
                                <a:schemeClr val="bg1"/>
                              </a:solidFill>
                              <a:latin typeface="Cambria Math" panose="02040503050406030204" pitchFamily="18" charset="0"/>
                            </a:rPr>
                            <m:t>2</m:t>
                          </m:r>
                        </m:sub>
                      </m:sSub>
                      <m:d>
                        <m:dPr>
                          <m:ctrlPr>
                            <a:rPr lang="en-GB" sz="1900" b="0" i="1" smtClean="0">
                              <a:solidFill>
                                <a:schemeClr val="bg1"/>
                              </a:solidFill>
                              <a:latin typeface="Cambria Math" panose="02040503050406030204" pitchFamily="18" charset="0"/>
                            </a:rPr>
                          </m:ctrlPr>
                        </m:dPr>
                        <m:e>
                          <m:r>
                            <a:rPr lang="en-GB" sz="1900" b="0" i="1" smtClean="0">
                              <a:solidFill>
                                <a:schemeClr val="bg1"/>
                              </a:solidFill>
                              <a:latin typeface="Cambria Math" panose="02040503050406030204" pitchFamily="18" charset="0"/>
                            </a:rPr>
                            <m:t>1−</m:t>
                          </m:r>
                          <m:r>
                            <a:rPr lang="en-GB" sz="1900" b="0" i="1" smtClean="0">
                              <a:solidFill>
                                <a:schemeClr val="bg1"/>
                              </a:solidFill>
                              <a:latin typeface="Cambria Math" panose="02040503050406030204" pitchFamily="18" charset="0"/>
                            </a:rPr>
                            <m:t>𝛼</m:t>
                          </m:r>
                          <m:d>
                            <m:dPr>
                              <m:ctrlPr>
                                <a:rPr lang="en-GB" sz="1900" b="0" i="1" smtClean="0">
                                  <a:solidFill>
                                    <a:schemeClr val="bg1"/>
                                  </a:solidFill>
                                  <a:latin typeface="Cambria Math" panose="02040503050406030204" pitchFamily="18" charset="0"/>
                                </a:rPr>
                              </m:ctrlPr>
                            </m:dPr>
                            <m:e>
                              <m:acc>
                                <m:accPr>
                                  <m:chr m:val="⃗"/>
                                  <m:ctrlPr>
                                    <a:rPr lang="en-GB" sz="1900" b="0" i="1" smtClean="0">
                                      <a:solidFill>
                                        <a:schemeClr val="bg1"/>
                                      </a:solidFill>
                                      <a:latin typeface="Cambria Math" panose="02040503050406030204" pitchFamily="18" charset="0"/>
                                    </a:rPr>
                                  </m:ctrlPr>
                                </m:accPr>
                                <m:e>
                                  <m:r>
                                    <a:rPr lang="en-GB" sz="1900" b="0" i="1" smtClean="0">
                                      <a:solidFill>
                                        <a:schemeClr val="bg1"/>
                                      </a:solidFill>
                                      <a:latin typeface="Cambria Math" panose="02040503050406030204" pitchFamily="18" charset="0"/>
                                    </a:rPr>
                                    <m:t>𝑥</m:t>
                                  </m:r>
                                </m:e>
                              </m:acc>
                            </m:e>
                          </m:d>
                          <m:r>
                            <a:rPr lang="en-GB" sz="1900" b="0" i="1" smtClean="0">
                              <a:solidFill>
                                <a:schemeClr val="bg1"/>
                              </a:solidFill>
                              <a:latin typeface="Cambria Math" panose="02040503050406030204" pitchFamily="18" charset="0"/>
                            </a:rPr>
                            <m:t> </m:t>
                          </m:r>
                        </m:e>
                      </m:d>
                    </m:oMath>
                  </m:oMathPara>
                </a14:m>
                <a:endParaRPr lang="en-GB" sz="1900" b="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endParaRPr lang="en-GB" sz="100" b="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14:m>
                  <m:oMathPara xmlns:m="http://schemas.openxmlformats.org/officeDocument/2006/math">
                    <m:oMathParaPr>
                      <m:jc m:val="centerGroup"/>
                    </m:oMathParaPr>
                    <m:oMath xmlns:m="http://schemas.openxmlformats.org/officeDocument/2006/math">
                      <m:r>
                        <a:rPr lang="en-GB" sz="1900" b="0" i="1" smtClean="0">
                          <a:solidFill>
                            <a:schemeClr val="bg1"/>
                          </a:solidFill>
                          <a:latin typeface="Cambria Math" panose="02040503050406030204" pitchFamily="18" charset="0"/>
                        </a:rPr>
                        <m:t>𝜇</m:t>
                      </m:r>
                      <m:d>
                        <m:dPr>
                          <m:ctrlPr>
                            <a:rPr lang="en-IE" sz="1900" b="0" i="1" smtClean="0">
                              <a:solidFill>
                                <a:schemeClr val="bg1"/>
                              </a:solidFill>
                              <a:latin typeface="Cambria Math" panose="02040503050406030204" pitchFamily="18" charset="0"/>
                            </a:rPr>
                          </m:ctrlPr>
                        </m:dPr>
                        <m:e>
                          <m:acc>
                            <m:accPr>
                              <m:chr m:val="⃗"/>
                              <m:ctrlPr>
                                <a:rPr lang="en-GB" sz="1900" b="0" i="1" smtClean="0">
                                  <a:solidFill>
                                    <a:schemeClr val="bg1"/>
                                  </a:solidFill>
                                  <a:latin typeface="Cambria Math" panose="02040503050406030204" pitchFamily="18" charset="0"/>
                                </a:rPr>
                              </m:ctrlPr>
                            </m:accPr>
                            <m:e>
                              <m:r>
                                <a:rPr lang="en-GB" sz="1900" b="0" i="1" smtClean="0">
                                  <a:solidFill>
                                    <a:schemeClr val="bg1"/>
                                  </a:solidFill>
                                  <a:latin typeface="Cambria Math" panose="02040503050406030204" pitchFamily="18" charset="0"/>
                                </a:rPr>
                                <m:t>𝑥</m:t>
                              </m:r>
                            </m:e>
                          </m:acc>
                        </m:e>
                      </m:d>
                      <m:r>
                        <a:rPr lang="en-GB" sz="1900" b="0" i="1" smtClean="0">
                          <a:solidFill>
                            <a:schemeClr val="bg1"/>
                          </a:solidFill>
                          <a:latin typeface="Cambria Math" panose="02040503050406030204" pitchFamily="18" charset="0"/>
                        </a:rPr>
                        <m:t>=</m:t>
                      </m:r>
                      <m:sSub>
                        <m:sSubPr>
                          <m:ctrlPr>
                            <a:rPr lang="en-GB" sz="1900" b="0" i="1" smtClean="0">
                              <a:solidFill>
                                <a:schemeClr val="bg1"/>
                              </a:solidFill>
                              <a:latin typeface="Cambria Math" panose="02040503050406030204" pitchFamily="18" charset="0"/>
                            </a:rPr>
                          </m:ctrlPr>
                        </m:sSubPr>
                        <m:e>
                          <m:r>
                            <a:rPr lang="en-GB" sz="1900" b="0" i="1" smtClean="0">
                              <a:solidFill>
                                <a:schemeClr val="bg1"/>
                              </a:solidFill>
                              <a:latin typeface="Cambria Math" panose="02040503050406030204" pitchFamily="18" charset="0"/>
                            </a:rPr>
                            <m:t>𝜇</m:t>
                          </m:r>
                        </m:e>
                        <m:sub>
                          <m:r>
                            <a:rPr lang="en-GB" sz="1900" b="0" i="1" smtClean="0">
                              <a:solidFill>
                                <a:schemeClr val="bg1"/>
                              </a:solidFill>
                              <a:latin typeface="Cambria Math" panose="02040503050406030204" pitchFamily="18" charset="0"/>
                            </a:rPr>
                            <m:t>1</m:t>
                          </m:r>
                        </m:sub>
                      </m:sSub>
                      <m:r>
                        <a:rPr lang="en-GB" sz="1900" b="0" i="1" smtClean="0">
                          <a:solidFill>
                            <a:schemeClr val="bg1"/>
                          </a:solidFill>
                          <a:latin typeface="Cambria Math" panose="02040503050406030204" pitchFamily="18" charset="0"/>
                        </a:rPr>
                        <m:t> </m:t>
                      </m:r>
                      <m:r>
                        <a:rPr lang="en-GB" sz="1900" b="0" i="1" smtClean="0">
                          <a:solidFill>
                            <a:schemeClr val="bg1"/>
                          </a:solidFill>
                          <a:latin typeface="Cambria Math" panose="02040503050406030204" pitchFamily="18" charset="0"/>
                        </a:rPr>
                        <m:t>𝛼</m:t>
                      </m:r>
                      <m:d>
                        <m:dPr>
                          <m:ctrlPr>
                            <a:rPr lang="en-GB" sz="1900" b="0" i="1" smtClean="0">
                              <a:solidFill>
                                <a:schemeClr val="bg1"/>
                              </a:solidFill>
                              <a:latin typeface="Cambria Math" panose="02040503050406030204" pitchFamily="18" charset="0"/>
                            </a:rPr>
                          </m:ctrlPr>
                        </m:dPr>
                        <m:e>
                          <m:acc>
                            <m:accPr>
                              <m:chr m:val="⃗"/>
                              <m:ctrlPr>
                                <a:rPr lang="en-GB" sz="1900" b="0" i="1" smtClean="0">
                                  <a:solidFill>
                                    <a:schemeClr val="bg1"/>
                                  </a:solidFill>
                                  <a:latin typeface="Cambria Math" panose="02040503050406030204" pitchFamily="18" charset="0"/>
                                </a:rPr>
                              </m:ctrlPr>
                            </m:accPr>
                            <m:e>
                              <m:r>
                                <a:rPr lang="en-GB" sz="1900" b="0" i="1" smtClean="0">
                                  <a:solidFill>
                                    <a:schemeClr val="bg1"/>
                                  </a:solidFill>
                                  <a:latin typeface="Cambria Math" panose="02040503050406030204" pitchFamily="18" charset="0"/>
                                </a:rPr>
                                <m:t>𝑥</m:t>
                              </m:r>
                            </m:e>
                          </m:acc>
                        </m:e>
                      </m:d>
                      <m:r>
                        <a:rPr lang="en-GB" sz="1900" b="0" i="1" smtClean="0">
                          <a:solidFill>
                            <a:schemeClr val="bg1"/>
                          </a:solidFill>
                          <a:latin typeface="Cambria Math" panose="02040503050406030204" pitchFamily="18" charset="0"/>
                        </a:rPr>
                        <m:t>+</m:t>
                      </m:r>
                      <m:sSub>
                        <m:sSubPr>
                          <m:ctrlPr>
                            <a:rPr lang="en-GB" sz="1900" b="0" i="1" smtClean="0">
                              <a:solidFill>
                                <a:schemeClr val="bg1"/>
                              </a:solidFill>
                              <a:latin typeface="Cambria Math" panose="02040503050406030204" pitchFamily="18" charset="0"/>
                            </a:rPr>
                          </m:ctrlPr>
                        </m:sSubPr>
                        <m:e>
                          <m:r>
                            <a:rPr lang="en-GB" sz="1900" b="0" i="1" smtClean="0">
                              <a:solidFill>
                                <a:schemeClr val="bg1"/>
                              </a:solidFill>
                              <a:latin typeface="Cambria Math" panose="02040503050406030204" pitchFamily="18" charset="0"/>
                            </a:rPr>
                            <m:t>𝜇</m:t>
                          </m:r>
                        </m:e>
                        <m:sub>
                          <m:r>
                            <a:rPr lang="en-GB" sz="1900" b="0" i="1" smtClean="0">
                              <a:solidFill>
                                <a:schemeClr val="bg1"/>
                              </a:solidFill>
                              <a:latin typeface="Cambria Math" panose="02040503050406030204" pitchFamily="18" charset="0"/>
                            </a:rPr>
                            <m:t>2</m:t>
                          </m:r>
                        </m:sub>
                      </m:sSub>
                      <m:d>
                        <m:dPr>
                          <m:ctrlPr>
                            <a:rPr lang="en-GB" sz="1900" b="0" i="1" smtClean="0">
                              <a:solidFill>
                                <a:schemeClr val="bg1"/>
                              </a:solidFill>
                              <a:latin typeface="Cambria Math" panose="02040503050406030204" pitchFamily="18" charset="0"/>
                            </a:rPr>
                          </m:ctrlPr>
                        </m:dPr>
                        <m:e>
                          <m:r>
                            <a:rPr lang="en-GB" sz="1900" b="0" i="1" smtClean="0">
                              <a:solidFill>
                                <a:schemeClr val="bg1"/>
                              </a:solidFill>
                              <a:latin typeface="Cambria Math" panose="02040503050406030204" pitchFamily="18" charset="0"/>
                            </a:rPr>
                            <m:t>1−</m:t>
                          </m:r>
                          <m:r>
                            <a:rPr lang="en-GB" sz="1900" b="0" i="1" smtClean="0">
                              <a:solidFill>
                                <a:schemeClr val="bg1"/>
                              </a:solidFill>
                              <a:latin typeface="Cambria Math" panose="02040503050406030204" pitchFamily="18" charset="0"/>
                            </a:rPr>
                            <m:t>𝛼</m:t>
                          </m:r>
                          <m:d>
                            <m:dPr>
                              <m:ctrlPr>
                                <a:rPr lang="en-GB" sz="1900" b="0" i="1" smtClean="0">
                                  <a:solidFill>
                                    <a:schemeClr val="bg1"/>
                                  </a:solidFill>
                                  <a:latin typeface="Cambria Math" panose="02040503050406030204" pitchFamily="18" charset="0"/>
                                </a:rPr>
                              </m:ctrlPr>
                            </m:dPr>
                            <m:e>
                              <m:acc>
                                <m:accPr>
                                  <m:chr m:val="⃗"/>
                                  <m:ctrlPr>
                                    <a:rPr lang="en-GB" sz="1900" b="0" i="1" smtClean="0">
                                      <a:solidFill>
                                        <a:schemeClr val="bg1"/>
                                      </a:solidFill>
                                      <a:latin typeface="Cambria Math" panose="02040503050406030204" pitchFamily="18" charset="0"/>
                                    </a:rPr>
                                  </m:ctrlPr>
                                </m:accPr>
                                <m:e>
                                  <m:r>
                                    <a:rPr lang="en-GB" sz="1900" b="0" i="1" smtClean="0">
                                      <a:solidFill>
                                        <a:schemeClr val="bg1"/>
                                      </a:solidFill>
                                      <a:latin typeface="Cambria Math" panose="02040503050406030204" pitchFamily="18" charset="0"/>
                                    </a:rPr>
                                    <m:t>𝑥</m:t>
                                  </m:r>
                                </m:e>
                              </m:acc>
                            </m:e>
                          </m:d>
                          <m:r>
                            <a:rPr lang="en-GB" sz="1900" b="0" i="1" smtClean="0">
                              <a:solidFill>
                                <a:schemeClr val="bg1"/>
                              </a:solidFill>
                              <a:latin typeface="Cambria Math" panose="02040503050406030204" pitchFamily="18" charset="0"/>
                            </a:rPr>
                            <m:t> </m:t>
                          </m:r>
                        </m:e>
                      </m:d>
                    </m:oMath>
                  </m:oMathPara>
                </a14:m>
                <a:endParaRPr lang="en-GB" sz="1900" b="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endParaRPr lang="en-US" sz="19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endParaRPr lang="en-US" sz="1900" dirty="0">
                  <a:solidFill>
                    <a:schemeClr val="bg1"/>
                  </a:solidFill>
                  <a:latin typeface="Goudy Old Style" panose="02020502050305020303" pitchFamily="18" charset="0"/>
                </a:endParaRPr>
              </a:p>
            </p:txBody>
          </p:sp>
        </mc:Choice>
        <mc:Fallback xmlns="">
          <p:sp>
            <p:nvSpPr>
              <p:cNvPr id="12" name="Content Placeholder 2">
                <a:extLst>
                  <a:ext uri="{FF2B5EF4-FFF2-40B4-BE49-F238E27FC236}">
                    <a16:creationId xmlns:a16="http://schemas.microsoft.com/office/drawing/2014/main" id="{23624436-6B6E-E794-5D22-A238188C53D8}"/>
                  </a:ext>
                </a:extLst>
              </p:cNvPr>
              <p:cNvSpPr txBox="1">
                <a:spLocks noRot="1" noChangeAspect="1" noMove="1" noResize="1" noEditPoints="1" noAdjustHandles="1" noChangeArrowheads="1" noChangeShapeType="1" noTextEdit="1"/>
              </p:cNvSpPr>
              <p:nvPr/>
            </p:nvSpPr>
            <p:spPr>
              <a:xfrm>
                <a:off x="6086475" y="1460500"/>
                <a:ext cx="5995035" cy="5018957"/>
              </a:xfrm>
              <a:prstGeom prst="rect">
                <a:avLst/>
              </a:prstGeom>
              <a:blipFill>
                <a:blip r:embed="rId5"/>
                <a:stretch>
                  <a:fillRect l="-915" t="-1215" r="-1220"/>
                </a:stretch>
              </a:blipFill>
            </p:spPr>
            <p:txBody>
              <a:bodyPr/>
              <a:lstStyle/>
              <a:p>
                <a:r>
                  <a:rPr lang="en-IE">
                    <a:noFill/>
                  </a:rPr>
                  <a:t> </a:t>
                </a:r>
              </a:p>
            </p:txBody>
          </p:sp>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E3E11-F77E-25F4-A63B-72588B7B09D7}"/>
              </a:ext>
            </a:extLst>
          </p:cNvPr>
          <p:cNvSpPr/>
          <p:nvPr/>
        </p:nvSpPr>
        <p:spPr>
          <a:xfrm>
            <a:off x="-9525" y="922338"/>
            <a:ext cx="12192000" cy="5926138"/>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2" name="Title 1">
            <a:extLst>
              <a:ext uri="{FF2B5EF4-FFF2-40B4-BE49-F238E27FC236}">
                <a16:creationId xmlns:a16="http://schemas.microsoft.com/office/drawing/2014/main" id="{79299E71-ACA6-4B8C-0D81-9FB3A61B3A81}"/>
              </a:ext>
            </a:extLst>
          </p:cNvPr>
          <p:cNvSpPr>
            <a:spLocks noGrp="1"/>
          </p:cNvSpPr>
          <p:nvPr>
            <p:ph type="title"/>
          </p:nvPr>
        </p:nvSpPr>
        <p:spPr>
          <a:xfrm>
            <a:off x="2757488" y="171450"/>
            <a:ext cx="6677025" cy="666750"/>
          </a:xfrm>
        </p:spPr>
        <p:txBody>
          <a:bodyPr rtlCol="0">
            <a:normAutofit fontScale="90000"/>
          </a:bodyPr>
          <a:lstStyle/>
          <a:p>
            <a:pPr algn="ctr" fontAlgn="auto">
              <a:spcAft>
                <a:spcPts val="0"/>
              </a:spcAft>
              <a:defRPr/>
            </a:pPr>
            <a:r>
              <a:rPr lang="en-US" dirty="0">
                <a:latin typeface="Goudy Old Style" panose="02020502050305020303" pitchFamily="18" charset="0"/>
              </a:rPr>
              <a:t>Volume of Fluid</a:t>
            </a:r>
            <a:endParaRPr lang="en-IE" dirty="0">
              <a:latin typeface="Goudy Old Style" panose="02020502050305020303" pitchFamily="18" charset="0"/>
            </a:endParaRPr>
          </a:p>
        </p:txBody>
      </p:sp>
      <p:sp>
        <p:nvSpPr>
          <p:cNvPr id="5" name="Rectangle 4">
            <a:extLst>
              <a:ext uri="{FF2B5EF4-FFF2-40B4-BE49-F238E27FC236}">
                <a16:creationId xmlns:a16="http://schemas.microsoft.com/office/drawing/2014/main" id="{4E207BEE-9408-F15A-890C-95A2F134DE75}"/>
              </a:ext>
            </a:extLst>
          </p:cNvPr>
          <p:cNvSpPr/>
          <p:nvPr/>
        </p:nvSpPr>
        <p:spPr>
          <a:xfrm>
            <a:off x="1384300" y="785813"/>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 name="Rectangle: Rounded Corners 3">
            <a:extLst>
              <a:ext uri="{FF2B5EF4-FFF2-40B4-BE49-F238E27FC236}">
                <a16:creationId xmlns:a16="http://schemas.microsoft.com/office/drawing/2014/main" id="{C94C902B-1342-1B46-D9F9-072F08390926}"/>
              </a:ext>
            </a:extLst>
          </p:cNvPr>
          <p:cNvSpPr/>
          <p:nvPr/>
        </p:nvSpPr>
        <p:spPr>
          <a:xfrm>
            <a:off x="4733790" y="981118"/>
            <a:ext cx="2705370" cy="4391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Navier-Stokes</a:t>
            </a:r>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79E559C-EEB1-A801-0E54-676C228FB386}"/>
                  </a:ext>
                </a:extLst>
              </p:cNvPr>
              <p:cNvSpPr txBox="1">
                <a:spLocks/>
              </p:cNvSpPr>
              <p:nvPr/>
            </p:nvSpPr>
            <p:spPr>
              <a:xfrm>
                <a:off x="608965" y="1420287"/>
                <a:ext cx="11349355" cy="52662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IE" sz="2000" dirty="0">
                    <a:solidFill>
                      <a:schemeClr val="bg1"/>
                    </a:solidFill>
                    <a:latin typeface="Goudy Old Style" panose="02020502050305020303" pitchFamily="18" charset="0"/>
                  </a:rPr>
                  <a:t>We can rewrite the Navier-Stokes equations for the entire domain </a:t>
                </a:r>
              </a:p>
              <a:p>
                <a:pPr marL="0" indent="0" fontAlgn="auto">
                  <a:spcAft>
                    <a:spcPts val="0"/>
                  </a:spcAft>
                  <a:buNone/>
                  <a:defRPr/>
                </a:pPr>
                <a14:m>
                  <m:oMathPara xmlns:m="http://schemas.openxmlformats.org/officeDocument/2006/math">
                    <m:oMathParaPr>
                      <m:jc m:val="centerGroup"/>
                    </m:oMathParaPr>
                    <m:oMath xmlns:m="http://schemas.openxmlformats.org/officeDocument/2006/math">
                      <m:r>
                        <a:rPr lang="en-GB" sz="2000" b="0" i="1" smtClean="0">
                          <a:solidFill>
                            <a:schemeClr val="bg1"/>
                          </a:solidFill>
                          <a:latin typeface="Cambria Math" panose="02040503050406030204" pitchFamily="18" charset="0"/>
                        </a:rPr>
                        <m:t>𝜌</m:t>
                      </m:r>
                      <m:d>
                        <m:dPr>
                          <m:ctrlPr>
                            <a:rPr lang="en-GB" sz="2000" b="0" i="1" smtClean="0">
                              <a:solidFill>
                                <a:schemeClr val="bg1"/>
                              </a:solidFill>
                              <a:latin typeface="Cambria Math" panose="02040503050406030204" pitchFamily="18" charset="0"/>
                            </a:rPr>
                          </m:ctrlPr>
                        </m:dPr>
                        <m:e>
                          <m:acc>
                            <m:accPr>
                              <m:chr m:val="⃗"/>
                              <m:ctrlPr>
                                <a:rPr lang="en-GB" sz="2000" b="0" i="1" smtClean="0">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𝑥</m:t>
                              </m:r>
                            </m:e>
                          </m:acc>
                        </m:e>
                      </m:d>
                      <m:f>
                        <m:fPr>
                          <m:ctrlPr>
                            <a:rPr lang="en-US" sz="2000" i="1" smtClean="0">
                              <a:solidFill>
                                <a:schemeClr val="bg1"/>
                              </a:solidFill>
                              <a:latin typeface="Cambria Math" panose="02040503050406030204" pitchFamily="18" charset="0"/>
                            </a:rPr>
                          </m:ctrlPr>
                        </m:fPr>
                        <m:num>
                          <m:r>
                            <a:rPr lang="en-IE" sz="2000" b="0" i="1" smtClean="0">
                              <a:solidFill>
                                <a:schemeClr val="bg1"/>
                              </a:solidFill>
                              <a:latin typeface="Cambria Math" panose="02040503050406030204" pitchFamily="18" charset="0"/>
                            </a:rPr>
                            <m:t>𝐷</m:t>
                          </m:r>
                          <m:acc>
                            <m:accPr>
                              <m:chr m:val="⃗"/>
                              <m:ctrlPr>
                                <a:rPr lang="en-IE" sz="2000" b="0" i="1" smtClean="0">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𝑢</m:t>
                              </m:r>
                            </m:e>
                          </m:acc>
                        </m:num>
                        <m:den>
                          <m:r>
                            <a:rPr lang="en-IE" sz="2000" b="0" i="1" smtClean="0">
                              <a:solidFill>
                                <a:schemeClr val="bg1"/>
                              </a:solidFill>
                              <a:latin typeface="Cambria Math" panose="02040503050406030204" pitchFamily="18" charset="0"/>
                            </a:rPr>
                            <m:t>𝐷𝑡</m:t>
                          </m:r>
                        </m:den>
                      </m:f>
                      <m:r>
                        <a:rPr lang="en-IE" sz="2000" b="0" i="1" smtClean="0">
                          <a:solidFill>
                            <a:schemeClr val="bg1"/>
                          </a:solidFill>
                          <a:latin typeface="Cambria Math" panose="02040503050406030204" pitchFamily="18" charset="0"/>
                        </a:rPr>
                        <m:t>=−</m:t>
                      </m:r>
                      <m:acc>
                        <m:accPr>
                          <m:chr m:val="⃗"/>
                          <m:ctrlPr>
                            <a:rPr lang="en-IE" sz="2000" b="0" i="1" smtClean="0">
                              <a:solidFill>
                                <a:schemeClr val="bg1"/>
                              </a:solidFill>
                              <a:latin typeface="Cambria Math" panose="02040503050406030204" pitchFamily="18" charset="0"/>
                            </a:rPr>
                          </m:ctrlPr>
                        </m:accPr>
                        <m:e>
                          <m:r>
                            <m:rPr>
                              <m:sty m:val="p"/>
                            </m:rPr>
                            <a:rPr lang="en-US" sz="2000" i="1" smtClean="0">
                              <a:solidFill>
                                <a:schemeClr val="bg1"/>
                              </a:solidFill>
                              <a:latin typeface="Cambria Math" panose="02040503050406030204" pitchFamily="18" charset="0"/>
                            </a:rPr>
                            <m:t>∇</m:t>
                          </m:r>
                        </m:e>
                      </m:acc>
                      <m:r>
                        <a:rPr lang="en-GB" sz="2000" b="0" i="1" smtClean="0">
                          <a:solidFill>
                            <a:schemeClr val="bg1"/>
                          </a:solidFill>
                          <a:latin typeface="Cambria Math" panose="02040503050406030204" pitchFamily="18" charset="0"/>
                        </a:rPr>
                        <m:t>𝑝</m:t>
                      </m:r>
                      <m:r>
                        <a:rPr lang="en-IE" sz="2000" b="0" i="1" smtClean="0">
                          <a:solidFill>
                            <a:schemeClr val="bg1"/>
                          </a:solidFill>
                          <a:latin typeface="Cambria Math" panose="02040503050406030204" pitchFamily="18" charset="0"/>
                        </a:rPr>
                        <m:t>+</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IE" sz="2000" b="0" i="1" smtClean="0">
                          <a:solidFill>
                            <a:schemeClr val="bg1"/>
                          </a:solidFill>
                          <a:latin typeface="Cambria Math" panose="02040503050406030204" pitchFamily="18" charset="0"/>
                        </a:rPr>
                        <m:t>⋅</m:t>
                      </m:r>
                      <m:d>
                        <m:dPr>
                          <m:begChr m:val="["/>
                          <m:endChr m:val="]"/>
                          <m:ctrlPr>
                            <a:rPr lang="en-IE" sz="2000" b="0" i="1" smtClean="0">
                              <a:solidFill>
                                <a:schemeClr val="bg1"/>
                              </a:solidFill>
                              <a:latin typeface="Cambria Math" panose="02040503050406030204" pitchFamily="18" charset="0"/>
                            </a:rPr>
                          </m:ctrlPr>
                        </m:dPr>
                        <m:e>
                          <m:r>
                            <a:rPr lang="en-GB" sz="2000" b="0" i="1" smtClean="0">
                              <a:solidFill>
                                <a:schemeClr val="bg1"/>
                              </a:solidFill>
                              <a:latin typeface="Cambria Math" panose="02040503050406030204" pitchFamily="18" charset="0"/>
                            </a:rPr>
                            <m:t>𝜇</m:t>
                          </m:r>
                          <m:d>
                            <m:dPr>
                              <m:ctrlPr>
                                <a:rPr lang="en-GB" sz="2000" b="0" i="1" smtClean="0">
                                  <a:solidFill>
                                    <a:schemeClr val="bg1"/>
                                  </a:solidFill>
                                  <a:latin typeface="Cambria Math" panose="02040503050406030204" pitchFamily="18" charset="0"/>
                                </a:rPr>
                              </m:ctrlPr>
                            </m:dPr>
                            <m:e>
                              <m:acc>
                                <m:accPr>
                                  <m:chr m:val="⃗"/>
                                  <m:ctrlPr>
                                    <a:rPr lang="en-GB" sz="2000" b="0" i="1" smtClean="0">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𝑥</m:t>
                                  </m:r>
                                </m:e>
                              </m:acc>
                            </m:e>
                          </m:d>
                          <m:d>
                            <m:dPr>
                              <m:ctrlPr>
                                <a:rPr lang="en-IE" sz="2000" b="0" i="1" smtClean="0">
                                  <a:solidFill>
                                    <a:schemeClr val="bg1"/>
                                  </a:solidFill>
                                  <a:latin typeface="Cambria Math" panose="02040503050406030204" pitchFamily="18" charset="0"/>
                                </a:rPr>
                              </m:ctrlPr>
                            </m:dPr>
                            <m:e>
                              <m:r>
                                <a:rPr lang="en-IE" sz="2000" b="0" i="1" smtClean="0">
                                  <a:solidFill>
                                    <a:schemeClr val="bg1"/>
                                  </a:solidFill>
                                  <a:latin typeface="Cambria Math" panose="02040503050406030204" pitchFamily="18" charset="0"/>
                                </a:rPr>
                                <m:t> </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r>
                                    <a:rPr lang="en-IE" sz="2000" b="0" i="1" smtClean="0">
                                      <a:solidFill>
                                        <a:schemeClr val="bg1"/>
                                      </a:solidFill>
                                      <a:latin typeface="Cambria Math" panose="02040503050406030204" pitchFamily="18" charset="0"/>
                                    </a:rPr>
                                    <m:t> </m:t>
                                  </m:r>
                                </m:e>
                              </m:acc>
                              <m:acc>
                                <m:accPr>
                                  <m:chr m:val="⃗"/>
                                  <m:ctrlPr>
                                    <a:rPr lang="en-IE" sz="2000" i="1">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𝑢</m:t>
                                  </m:r>
                                </m:e>
                              </m:acc>
                              <m:r>
                                <a:rPr lang="en-IE" sz="2000" b="0" i="1" smtClean="0">
                                  <a:solidFill>
                                    <a:schemeClr val="bg1"/>
                                  </a:solidFill>
                                  <a:latin typeface="Cambria Math" panose="02040503050406030204" pitchFamily="18" charset="0"/>
                                </a:rPr>
                                <m:t>+</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sSup>
                                <m:sSupPr>
                                  <m:ctrlPr>
                                    <a:rPr lang="en-US" sz="2000" i="1" smtClean="0">
                                      <a:solidFill>
                                        <a:schemeClr val="bg1"/>
                                      </a:solidFill>
                                      <a:latin typeface="Cambria Math" panose="02040503050406030204" pitchFamily="18" charset="0"/>
                                    </a:rPr>
                                  </m:ctrlPr>
                                </m:sSupPr>
                                <m:e>
                                  <m:r>
                                    <a:rPr lang="en-IE" sz="2000" b="0" i="1" smtClean="0">
                                      <a:solidFill>
                                        <a:schemeClr val="bg1"/>
                                      </a:solidFill>
                                      <a:latin typeface="Cambria Math" panose="02040503050406030204" pitchFamily="18" charset="0"/>
                                    </a:rPr>
                                    <m:t> </m:t>
                                  </m:r>
                                  <m:acc>
                                    <m:accPr>
                                      <m:chr m:val="⃗"/>
                                      <m:ctrlPr>
                                        <a:rPr lang="en-IE" sz="2000" i="1">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𝑢</m:t>
                                      </m:r>
                                    </m:e>
                                  </m:acc>
                                </m:e>
                                <m:sup>
                                  <m:r>
                                    <a:rPr lang="en-IE" sz="2000" b="0" i="1" smtClean="0">
                                      <a:solidFill>
                                        <a:schemeClr val="bg1"/>
                                      </a:solidFill>
                                      <a:latin typeface="Cambria Math" panose="02040503050406030204" pitchFamily="18" charset="0"/>
                                    </a:rPr>
                                    <m:t>𝑇</m:t>
                                  </m:r>
                                </m:sup>
                              </m:sSup>
                            </m:e>
                          </m:d>
                        </m:e>
                      </m:d>
                      <m:r>
                        <a:rPr lang="en-GB" sz="2000" b="0" i="1" smtClean="0">
                          <a:solidFill>
                            <a:schemeClr val="bg1"/>
                          </a:solidFill>
                          <a:latin typeface="Cambria Math" panose="02040503050406030204" pitchFamily="18" charset="0"/>
                        </a:rPr>
                        <m:t>−</m:t>
                      </m:r>
                      <m:r>
                        <a:rPr lang="en-GB" sz="2000" b="0" i="1" smtClean="0">
                          <a:solidFill>
                            <a:schemeClr val="bg1"/>
                          </a:solidFill>
                          <a:latin typeface="Cambria Math" panose="02040503050406030204" pitchFamily="18" charset="0"/>
                        </a:rPr>
                        <m:t>𝜌</m:t>
                      </m:r>
                      <m:d>
                        <m:dPr>
                          <m:ctrlPr>
                            <a:rPr lang="en-GB" sz="2000" b="0" i="1" smtClean="0">
                              <a:solidFill>
                                <a:schemeClr val="bg1"/>
                              </a:solidFill>
                              <a:latin typeface="Cambria Math" panose="02040503050406030204" pitchFamily="18" charset="0"/>
                            </a:rPr>
                          </m:ctrlPr>
                        </m:dPr>
                        <m:e>
                          <m:acc>
                            <m:accPr>
                              <m:chr m:val="⃗"/>
                              <m:ctrlPr>
                                <a:rPr lang="en-GB" sz="2000" b="0" i="1" smtClean="0">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𝑥</m:t>
                              </m:r>
                            </m:e>
                          </m:acc>
                        </m:e>
                      </m:d>
                      <m:r>
                        <a:rPr lang="en-GB" sz="2000" b="0" i="1" smtClean="0">
                          <a:solidFill>
                            <a:schemeClr val="bg1"/>
                          </a:solidFill>
                          <a:latin typeface="Cambria Math" panose="02040503050406030204" pitchFamily="18" charset="0"/>
                        </a:rPr>
                        <m:t>𝑔</m:t>
                      </m:r>
                      <m:acc>
                        <m:accPr>
                          <m:chr m:val="̂"/>
                          <m:ctrlPr>
                            <a:rPr lang="en-GB" sz="2000" b="0" i="1" smtClean="0">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𝑧</m:t>
                          </m:r>
                        </m:e>
                      </m:acc>
                      <m:r>
                        <a:rPr lang="en-IE" sz="2000" b="0" i="1" smtClean="0">
                          <a:solidFill>
                            <a:schemeClr val="bg1"/>
                          </a:solidFill>
                          <a:latin typeface="Cambria Math" panose="02040503050406030204" pitchFamily="18" charset="0"/>
                        </a:rPr>
                        <m:t>+</m:t>
                      </m:r>
                      <m:acc>
                        <m:accPr>
                          <m:chr m:val="⃗"/>
                          <m:ctrlPr>
                            <a:rPr lang="en-IE" sz="2000" b="0" i="1" smtClean="0">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𝐹</m:t>
                              </m:r>
                            </m:e>
                            <m:sub>
                              <m:r>
                                <a:rPr lang="en-GB" sz="2000" b="0" i="1" smtClean="0">
                                  <a:solidFill>
                                    <a:schemeClr val="bg1"/>
                                  </a:solidFill>
                                  <a:latin typeface="Cambria Math" panose="02040503050406030204" pitchFamily="18" charset="0"/>
                                </a:rPr>
                                <m:t>𝑆𝑇</m:t>
                              </m:r>
                            </m:sub>
                          </m:sSub>
                        </m:e>
                      </m:acc>
                    </m:oMath>
                  </m:oMathPara>
                </a14:m>
                <a:endParaRPr lang="en-US" sz="200" dirty="0">
                  <a:solidFill>
                    <a:schemeClr val="bg1"/>
                  </a:solidFill>
                  <a:latin typeface="Goudy Old Style" panose="02020502050305020303" pitchFamily="18" charset="0"/>
                </a:endParaRPr>
              </a:p>
              <a:p>
                <a:pPr marL="0" indent="0" fontAlgn="auto">
                  <a:spcAft>
                    <a:spcPts val="0"/>
                  </a:spcAft>
                  <a:buNone/>
                  <a:defRPr/>
                </a:pPr>
                <a14:m>
                  <m:oMathPara xmlns:m="http://schemas.openxmlformats.org/officeDocument/2006/math">
                    <m:oMathParaPr>
                      <m:jc m:val="centerGroup"/>
                    </m:oMathParaPr>
                    <m:oMath xmlns:m="http://schemas.openxmlformats.org/officeDocument/2006/math">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IE" sz="2000" i="1">
                          <a:solidFill>
                            <a:schemeClr val="bg1"/>
                          </a:solidFill>
                          <a:latin typeface="Cambria Math" panose="02040503050406030204" pitchFamily="18" charset="0"/>
                        </a:rPr>
                        <m:t>⋅</m:t>
                      </m:r>
                      <m:acc>
                        <m:accPr>
                          <m:chr m:val="⃗"/>
                          <m:ctrlPr>
                            <a:rPr lang="en-IE" sz="2000" b="0" i="1" smtClean="0">
                              <a:solidFill>
                                <a:schemeClr val="bg1"/>
                              </a:solidFill>
                              <a:latin typeface="Cambria Math" panose="02040503050406030204" pitchFamily="18" charset="0"/>
                            </a:rPr>
                          </m:ctrlPr>
                        </m:accPr>
                        <m:e>
                          <m:r>
                            <a:rPr lang="en-GB" sz="2000" b="0" i="1" smtClean="0">
                              <a:solidFill>
                                <a:schemeClr val="bg1"/>
                              </a:solidFill>
                              <a:latin typeface="Cambria Math" panose="02040503050406030204" pitchFamily="18" charset="0"/>
                            </a:rPr>
                            <m:t>𝑢</m:t>
                          </m:r>
                        </m:e>
                      </m:acc>
                      <m:r>
                        <a:rPr lang="en-IE" sz="2000" b="0" i="1" smtClean="0">
                          <a:solidFill>
                            <a:schemeClr val="bg1"/>
                          </a:solidFill>
                          <a:latin typeface="Cambria Math" panose="02040503050406030204" pitchFamily="18" charset="0"/>
                        </a:rPr>
                        <m:t>=0</m:t>
                      </m:r>
                    </m:oMath>
                  </m:oMathPara>
                </a14:m>
                <a:endParaRPr lang="en-GB" sz="2000" b="0" dirty="0">
                  <a:solidFill>
                    <a:schemeClr val="bg1"/>
                  </a:solidFill>
                  <a:latin typeface="Goudy Old Style" panose="02020502050305020303" pitchFamily="18" charset="0"/>
                </a:endParaRPr>
              </a:p>
              <a:p>
                <a:pPr marL="0" indent="0" fontAlgn="auto">
                  <a:spcAft>
                    <a:spcPts val="0"/>
                  </a:spcAft>
                  <a:buNone/>
                  <a:defRPr/>
                </a:pPr>
                <a:endParaRPr lang="en-US" sz="100" dirty="0">
                  <a:solidFill>
                    <a:schemeClr val="bg1"/>
                  </a:solidFill>
                  <a:latin typeface="Goudy Old Style" panose="02020502050305020303" pitchFamily="18" charset="0"/>
                </a:endParaRPr>
              </a:p>
              <a:p>
                <a:pPr marL="0" indent="0" fontAlgn="auto">
                  <a:spcAft>
                    <a:spcPts val="0"/>
                  </a:spcAft>
                  <a:buNone/>
                  <a:defRPr/>
                </a:pPr>
                <a:r>
                  <a:rPr lang="en-US" sz="2000" dirty="0">
                    <a:solidFill>
                      <a:schemeClr val="bg1"/>
                    </a:solidFill>
                    <a:latin typeface="Goudy Old Style" panose="02020502050305020303" pitchFamily="18" charset="0"/>
                  </a:rPr>
                  <a:t>where </a:t>
                </a:r>
                <a14:m>
                  <m:oMath xmlns:m="http://schemas.openxmlformats.org/officeDocument/2006/math">
                    <m:acc>
                      <m:accPr>
                        <m:chr m:val="⃗"/>
                        <m:ctrlPr>
                          <a:rPr lang="en-IE" sz="2000" b="0" i="1" smtClean="0">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𝐹</m:t>
                            </m:r>
                          </m:e>
                          <m:sub>
                            <m:r>
                              <a:rPr lang="en-GB" sz="2000" b="0" i="1" smtClean="0">
                                <a:solidFill>
                                  <a:schemeClr val="bg1"/>
                                </a:solidFill>
                                <a:latin typeface="Cambria Math" panose="02040503050406030204" pitchFamily="18" charset="0"/>
                              </a:rPr>
                              <m:t>𝑆𝑇</m:t>
                            </m:r>
                          </m:sub>
                        </m:sSub>
                      </m:e>
                    </m:acc>
                  </m:oMath>
                </a14:m>
                <a:r>
                  <a:rPr lang="en-US" sz="2000" dirty="0">
                    <a:solidFill>
                      <a:schemeClr val="bg1"/>
                    </a:solidFill>
                    <a:latin typeface="Goudy Old Style" panose="02020502050305020303" pitchFamily="18" charset="0"/>
                  </a:rPr>
                  <a:t> is the force due to tension. This is particularly hard to calculate as it acts only on the interface. </a:t>
                </a:r>
              </a:p>
              <a:p>
                <a:pPr marL="0" indent="0" fontAlgn="auto">
                  <a:spcAft>
                    <a:spcPts val="0"/>
                  </a:spcAft>
                  <a:buNone/>
                  <a:defRPr/>
                </a:pPr>
                <a:r>
                  <a:rPr lang="en-US" sz="2000" dirty="0">
                    <a:solidFill>
                      <a:schemeClr val="bg1"/>
                    </a:solidFill>
                    <a:latin typeface="Goudy Old Style" panose="02020502050305020303" pitchFamily="18" charset="0"/>
                  </a:rPr>
                  <a:t>For VOF we can treat it as a continuous body force acting on the whole domain which takes the form:</a:t>
                </a:r>
              </a:p>
              <a:p>
                <a:pPr marL="0" indent="0" fontAlgn="auto">
                  <a:spcAft>
                    <a:spcPts val="0"/>
                  </a:spcAft>
                  <a:buNone/>
                  <a:defRPr/>
                </a:pPr>
                <a:endParaRPr lang="en-US" sz="100" dirty="0">
                  <a:solidFill>
                    <a:schemeClr val="bg1"/>
                  </a:solidFill>
                  <a:latin typeface="Goudy Old Style" panose="02020502050305020303" pitchFamily="18" charset="0"/>
                </a:endParaRPr>
              </a:p>
              <a:p>
                <a:pPr marL="0" indent="0" fontAlgn="auto">
                  <a:spcAft>
                    <a:spcPts val="0"/>
                  </a:spcAft>
                  <a:buNone/>
                  <a:defRPr/>
                </a:pPr>
                <a14:m>
                  <m:oMathPara xmlns:m="http://schemas.openxmlformats.org/officeDocument/2006/math">
                    <m:oMathParaPr>
                      <m:jc m:val="centerGroup"/>
                    </m:oMathParaPr>
                    <m:oMath xmlns:m="http://schemas.openxmlformats.org/officeDocument/2006/math">
                      <m:acc>
                        <m:accPr>
                          <m:chr m:val="⃗"/>
                          <m:ctrlPr>
                            <a:rPr lang="en-IE" sz="2000" i="1">
                              <a:solidFill>
                                <a:schemeClr val="bg1"/>
                              </a:solidFill>
                              <a:latin typeface="Cambria Math" panose="02040503050406030204" pitchFamily="18" charset="0"/>
                            </a:rPr>
                          </m:ctrlPr>
                        </m:accPr>
                        <m:e>
                          <m:sSub>
                            <m:sSubPr>
                              <m:ctrlPr>
                                <a:rPr lang="en-IE" sz="2000" i="1">
                                  <a:solidFill>
                                    <a:schemeClr val="bg1"/>
                                  </a:solidFill>
                                  <a:latin typeface="Cambria Math" panose="02040503050406030204" pitchFamily="18" charset="0"/>
                                </a:rPr>
                              </m:ctrlPr>
                            </m:sSubPr>
                            <m:e>
                              <m:r>
                                <a:rPr lang="en-IE" sz="2000" i="1">
                                  <a:solidFill>
                                    <a:schemeClr val="bg1"/>
                                  </a:solidFill>
                                  <a:latin typeface="Cambria Math" panose="02040503050406030204" pitchFamily="18" charset="0"/>
                                </a:rPr>
                                <m:t>𝐹</m:t>
                              </m:r>
                            </m:e>
                            <m:sub>
                              <m:r>
                                <a:rPr lang="en-GB" sz="2000" i="1">
                                  <a:solidFill>
                                    <a:schemeClr val="bg1"/>
                                  </a:solidFill>
                                  <a:latin typeface="Cambria Math" panose="02040503050406030204" pitchFamily="18" charset="0"/>
                                </a:rPr>
                                <m:t>𝑆𝑇</m:t>
                              </m:r>
                            </m:sub>
                          </m:sSub>
                        </m:e>
                      </m:acc>
                      <m:r>
                        <a:rPr lang="en-GB" sz="2000" b="0" i="1" smtClean="0">
                          <a:solidFill>
                            <a:schemeClr val="bg1"/>
                          </a:solidFill>
                          <a:latin typeface="Cambria Math" panose="02040503050406030204" pitchFamily="18" charset="0"/>
                        </a:rPr>
                        <m:t>=±</m:t>
                      </m:r>
                      <m:r>
                        <a:rPr lang="en-GB" sz="2000" b="0" i="1" smtClean="0">
                          <a:solidFill>
                            <a:schemeClr val="bg1"/>
                          </a:solidFill>
                          <a:latin typeface="Cambria Math" panose="02040503050406030204" pitchFamily="18" charset="0"/>
                        </a:rPr>
                        <m:t>𝛾</m:t>
                      </m:r>
                      <m:r>
                        <a:rPr lang="en-GB" sz="2000" b="0" i="1" smtClean="0">
                          <a:solidFill>
                            <a:schemeClr val="bg1"/>
                          </a:solidFill>
                          <a:latin typeface="Cambria Math" panose="02040503050406030204" pitchFamily="18" charset="0"/>
                        </a:rPr>
                        <m:t> </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GB" sz="2000" b="0" i="1" smtClean="0">
                          <a:solidFill>
                            <a:schemeClr val="bg1"/>
                          </a:solidFill>
                          <a:latin typeface="Cambria Math" panose="02040503050406030204" pitchFamily="18" charset="0"/>
                        </a:rPr>
                        <m:t>𝛼</m:t>
                      </m:r>
                      <m:d>
                        <m:dPr>
                          <m:ctrlPr>
                            <a:rPr lang="en-GB" sz="2000" b="0" i="1" smtClean="0">
                              <a:solidFill>
                                <a:schemeClr val="bg1"/>
                              </a:solidFill>
                              <a:latin typeface="Cambria Math" panose="02040503050406030204" pitchFamily="18" charset="0"/>
                            </a:rPr>
                          </m:ctrlPr>
                        </m:dPr>
                        <m:e>
                          <m:r>
                            <a:rPr lang="en-GB" sz="2000" b="0" i="1" smtClean="0">
                              <a:solidFill>
                                <a:schemeClr val="bg1"/>
                              </a:solidFill>
                              <a:latin typeface="Cambria Math" panose="02040503050406030204" pitchFamily="18" charset="0"/>
                            </a:rPr>
                            <m:t> </m:t>
                          </m:r>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GB" sz="2000" b="0" i="1" smtClean="0">
                              <a:solidFill>
                                <a:schemeClr val="bg1"/>
                              </a:solidFill>
                              <a:latin typeface="Cambria Math" panose="02040503050406030204" pitchFamily="18" charset="0"/>
                            </a:rPr>
                            <m:t>⋅</m:t>
                          </m:r>
                          <m:d>
                            <m:dPr>
                              <m:begChr m:val="["/>
                              <m:endChr m:val="]"/>
                              <m:ctrlPr>
                                <a:rPr lang="en-GB" sz="2000" b="0" i="1" smtClean="0">
                                  <a:solidFill>
                                    <a:schemeClr val="bg1"/>
                                  </a:solidFill>
                                  <a:latin typeface="Cambria Math" panose="02040503050406030204" pitchFamily="18" charset="0"/>
                                </a:rPr>
                              </m:ctrlPr>
                            </m:dPr>
                            <m:e>
                              <m:r>
                                <a:rPr lang="en-GB" sz="2000" b="0" i="1" smtClean="0">
                                  <a:solidFill>
                                    <a:schemeClr val="bg1"/>
                                  </a:solidFill>
                                  <a:latin typeface="Cambria Math" panose="02040503050406030204" pitchFamily="18" charset="0"/>
                                </a:rPr>
                                <m:t> </m:t>
                              </m:r>
                              <m:f>
                                <m:fPr>
                                  <m:ctrlPr>
                                    <a:rPr lang="en-GB" sz="2000" b="0" i="1" smtClean="0">
                                      <a:solidFill>
                                        <a:schemeClr val="bg1"/>
                                      </a:solidFill>
                                      <a:latin typeface="Cambria Math" panose="02040503050406030204" pitchFamily="18" charset="0"/>
                                    </a:rPr>
                                  </m:ctrlPr>
                                </m:fPr>
                                <m:num>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GB" sz="2000" i="1">
                                      <a:solidFill>
                                        <a:schemeClr val="bg1"/>
                                      </a:solidFill>
                                      <a:latin typeface="Cambria Math" panose="02040503050406030204" pitchFamily="18" charset="0"/>
                                    </a:rPr>
                                    <m:t>𝛼</m:t>
                                  </m:r>
                                </m:num>
                                <m:den>
                                  <m:d>
                                    <m:dPr>
                                      <m:begChr m:val="|"/>
                                      <m:endChr m:val="|"/>
                                      <m:ctrlPr>
                                        <a:rPr lang="en-GB" sz="2000" b="0" i="1" smtClean="0">
                                          <a:solidFill>
                                            <a:schemeClr val="bg1"/>
                                          </a:solidFill>
                                          <a:latin typeface="Cambria Math" panose="02040503050406030204" pitchFamily="18" charset="0"/>
                                        </a:rPr>
                                      </m:ctrlPr>
                                    </m:dPr>
                                    <m:e>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GB" sz="2000" i="1">
                                          <a:solidFill>
                                            <a:schemeClr val="bg1"/>
                                          </a:solidFill>
                                          <a:latin typeface="Cambria Math" panose="02040503050406030204" pitchFamily="18" charset="0"/>
                                        </a:rPr>
                                        <m:t>𝛼</m:t>
                                      </m:r>
                                    </m:e>
                                  </m:d>
                                </m:den>
                              </m:f>
                              <m:r>
                                <a:rPr lang="en-GB" sz="2000" b="0" i="1" smtClean="0">
                                  <a:solidFill>
                                    <a:schemeClr val="bg1"/>
                                  </a:solidFill>
                                  <a:latin typeface="Cambria Math" panose="02040503050406030204" pitchFamily="18" charset="0"/>
                                </a:rPr>
                                <m:t> </m:t>
                              </m:r>
                            </m:e>
                          </m:d>
                          <m:r>
                            <a:rPr lang="en-GB" sz="2000" b="0" i="1" smtClean="0">
                              <a:solidFill>
                                <a:schemeClr val="bg1"/>
                              </a:solidFill>
                              <a:latin typeface="Cambria Math" panose="02040503050406030204" pitchFamily="18" charset="0"/>
                            </a:rPr>
                            <m:t> </m:t>
                          </m:r>
                        </m:e>
                      </m:d>
                    </m:oMath>
                  </m:oMathPara>
                </a14:m>
                <a:endParaRPr lang="en-US" sz="2000" dirty="0">
                  <a:solidFill>
                    <a:schemeClr val="bg1"/>
                  </a:solidFill>
                  <a:latin typeface="Goudy Old Style" panose="02020502050305020303" pitchFamily="18" charset="0"/>
                </a:endParaRPr>
              </a:p>
              <a:p>
                <a:pPr marL="0" indent="0" fontAlgn="auto">
                  <a:spcAft>
                    <a:spcPts val="0"/>
                  </a:spcAft>
                  <a:buNone/>
                  <a:defRPr/>
                </a:pPr>
                <a:r>
                  <a:rPr lang="en-US" sz="2000" dirty="0">
                    <a:solidFill>
                      <a:schemeClr val="bg1"/>
                    </a:solidFill>
                    <a:latin typeface="Goudy Old Style" panose="02020502050305020303" pitchFamily="18" charset="0"/>
                  </a:rPr>
                  <a:t>where </a:t>
                </a:r>
                <a14:m>
                  <m:oMath xmlns:m="http://schemas.openxmlformats.org/officeDocument/2006/math">
                    <m:d>
                      <m:dPr>
                        <m:begChr m:val="["/>
                        <m:endChr m:val="]"/>
                        <m:ctrlPr>
                          <a:rPr lang="en-GB" sz="2000" b="0" i="1" smtClean="0">
                            <a:solidFill>
                              <a:schemeClr val="bg1"/>
                            </a:solidFill>
                            <a:latin typeface="Cambria Math" panose="02040503050406030204" pitchFamily="18" charset="0"/>
                          </a:rPr>
                        </m:ctrlPr>
                      </m:dPr>
                      <m:e>
                        <m:r>
                          <a:rPr lang="en-GB" sz="2000" b="0" i="1" smtClean="0">
                            <a:solidFill>
                              <a:schemeClr val="bg1"/>
                            </a:solidFill>
                            <a:latin typeface="Cambria Math" panose="02040503050406030204" pitchFamily="18" charset="0"/>
                          </a:rPr>
                          <m:t> </m:t>
                        </m:r>
                        <m:f>
                          <m:fPr>
                            <m:ctrlPr>
                              <a:rPr lang="en-GB" sz="2000" b="0" i="1" smtClean="0">
                                <a:solidFill>
                                  <a:schemeClr val="bg1"/>
                                </a:solidFill>
                                <a:latin typeface="Cambria Math" panose="02040503050406030204" pitchFamily="18" charset="0"/>
                              </a:rPr>
                            </m:ctrlPr>
                          </m:fPr>
                          <m:num>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GB" sz="2000" i="1">
                                <a:solidFill>
                                  <a:schemeClr val="bg1"/>
                                </a:solidFill>
                                <a:latin typeface="Cambria Math" panose="02040503050406030204" pitchFamily="18" charset="0"/>
                              </a:rPr>
                              <m:t>𝛼</m:t>
                            </m:r>
                          </m:num>
                          <m:den>
                            <m:d>
                              <m:dPr>
                                <m:begChr m:val="|"/>
                                <m:endChr m:val="|"/>
                                <m:ctrlPr>
                                  <a:rPr lang="en-GB" sz="2000" b="0" i="1" smtClean="0">
                                    <a:solidFill>
                                      <a:schemeClr val="bg1"/>
                                    </a:solidFill>
                                    <a:latin typeface="Cambria Math" panose="02040503050406030204" pitchFamily="18" charset="0"/>
                                  </a:rPr>
                                </m:ctrlPr>
                              </m:dPr>
                              <m:e>
                                <m:acc>
                                  <m:accPr>
                                    <m:chr m:val="⃗"/>
                                    <m:ctrlPr>
                                      <a:rPr lang="en-IE" sz="2000" i="1">
                                        <a:solidFill>
                                          <a:schemeClr val="bg1"/>
                                        </a:solidFill>
                                        <a:latin typeface="Cambria Math" panose="02040503050406030204" pitchFamily="18" charset="0"/>
                                      </a:rPr>
                                    </m:ctrlPr>
                                  </m:accPr>
                                  <m:e>
                                    <m:r>
                                      <m:rPr>
                                        <m:sty m:val="p"/>
                                      </m:rPr>
                                      <a:rPr lang="en-US" sz="2000" i="1">
                                        <a:solidFill>
                                          <a:schemeClr val="bg1"/>
                                        </a:solidFill>
                                        <a:latin typeface="Cambria Math" panose="02040503050406030204" pitchFamily="18" charset="0"/>
                                      </a:rPr>
                                      <m:t>∇</m:t>
                                    </m:r>
                                  </m:e>
                                </m:acc>
                                <m:r>
                                  <a:rPr lang="en-GB" sz="2000" i="1">
                                    <a:solidFill>
                                      <a:schemeClr val="bg1"/>
                                    </a:solidFill>
                                    <a:latin typeface="Cambria Math" panose="02040503050406030204" pitchFamily="18" charset="0"/>
                                  </a:rPr>
                                  <m:t>𝛼</m:t>
                                </m:r>
                              </m:e>
                            </m:d>
                          </m:den>
                        </m:f>
                        <m:r>
                          <a:rPr lang="en-GB" sz="2000" b="0" i="1" smtClean="0">
                            <a:solidFill>
                              <a:schemeClr val="bg1"/>
                            </a:solidFill>
                            <a:latin typeface="Cambria Math" panose="02040503050406030204" pitchFamily="18" charset="0"/>
                          </a:rPr>
                          <m:t> </m:t>
                        </m:r>
                      </m:e>
                    </m:d>
                    <m:r>
                      <a:rPr lang="en-GB" sz="2000" b="0" i="1" smtClean="0">
                        <a:solidFill>
                          <a:schemeClr val="bg1"/>
                        </a:solidFill>
                        <a:latin typeface="Cambria Math" panose="02040503050406030204" pitchFamily="18" charset="0"/>
                      </a:rPr>
                      <m:t>=</m:t>
                    </m:r>
                    <m:r>
                      <a:rPr lang="en-GB" sz="2000" b="0" i="1" smtClean="0">
                        <a:solidFill>
                          <a:schemeClr val="bg1"/>
                        </a:solidFill>
                        <a:latin typeface="Cambria Math" panose="02040503050406030204" pitchFamily="18" charset="0"/>
                      </a:rPr>
                      <m:t>𝑐𝑜𝑠</m:t>
                    </m:r>
                    <m:r>
                      <a:rPr lang="en-GB" sz="2000" b="0" i="1" smtClean="0">
                        <a:solidFill>
                          <a:schemeClr val="bg1"/>
                        </a:solidFill>
                        <a:latin typeface="Cambria Math" panose="02040503050406030204" pitchFamily="18" charset="0"/>
                      </a:rPr>
                      <m:t>𝜃</m:t>
                    </m:r>
                  </m:oMath>
                </a14:m>
                <a:r>
                  <a:rPr lang="en-US" sz="2000" dirty="0">
                    <a:solidFill>
                      <a:schemeClr val="bg1"/>
                    </a:solidFill>
                    <a:latin typeface="Goudy Old Style" panose="02020502050305020303" pitchFamily="18" charset="0"/>
                  </a:rPr>
                  <a:t> with </a:t>
                </a:r>
                <a14:m>
                  <m:oMath xmlns:m="http://schemas.openxmlformats.org/officeDocument/2006/math">
                    <m:r>
                      <a:rPr lang="en-GB" sz="2000" b="0" i="1" smtClean="0">
                        <a:solidFill>
                          <a:schemeClr val="bg1"/>
                        </a:solidFill>
                        <a:latin typeface="Cambria Math" panose="02040503050406030204" pitchFamily="18" charset="0"/>
                      </a:rPr>
                      <m:t>𝜃</m:t>
                    </m:r>
                  </m:oMath>
                </a14:m>
                <a:r>
                  <a:rPr lang="en-US" sz="2000" dirty="0">
                    <a:solidFill>
                      <a:schemeClr val="bg1"/>
                    </a:solidFill>
                    <a:latin typeface="Goudy Old Style" panose="02020502050305020303" pitchFamily="18" charset="0"/>
                  </a:rPr>
                  <a:t> is the contact angle. This </a:t>
                </a:r>
                <a:r>
                  <a:rPr lang="en-GB" sz="2000" dirty="0">
                    <a:solidFill>
                      <a:schemeClr val="bg1"/>
                    </a:solidFill>
                    <a:latin typeface="Goudy Old Style" panose="02020502050305020303" pitchFamily="18" charset="0"/>
                  </a:rPr>
                  <a:t>can be substituted into the eqn. 1. From the conservation of mass and using that the fluids are incompressible we can show that:</a:t>
                </a:r>
              </a:p>
              <a:p>
                <a:pPr marL="0" indent="0" fontAlgn="auto">
                  <a:spcAft>
                    <a:spcPts val="0"/>
                  </a:spcAft>
                  <a:buNone/>
                  <a:defRPr/>
                </a:pPr>
                <a:endParaRPr lang="en-GB" sz="100" dirty="0">
                  <a:solidFill>
                    <a:schemeClr val="bg1"/>
                  </a:solidFill>
                  <a:latin typeface="Goudy Old Style" panose="02020502050305020303" pitchFamily="18" charset="0"/>
                </a:endParaRPr>
              </a:p>
              <a:p>
                <a:pPr marL="0" indent="0" fontAlgn="auto">
                  <a:spcAft>
                    <a:spcPts val="0"/>
                  </a:spcAft>
                  <a:buNone/>
                  <a:defRPr/>
                </a:pPr>
                <a14:m>
                  <m:oMathPara xmlns:m="http://schemas.openxmlformats.org/officeDocument/2006/math">
                    <m:oMathParaPr>
                      <m:jc m:val="centerGroup"/>
                    </m:oMathParaPr>
                    <m:oMath xmlns:m="http://schemas.openxmlformats.org/officeDocument/2006/math">
                      <m:f>
                        <m:fPr>
                          <m:ctrlPr>
                            <a:rPr lang="en-US" sz="2000" i="1" smtClean="0">
                              <a:solidFill>
                                <a:schemeClr val="bg1"/>
                              </a:solidFill>
                              <a:latin typeface="Cambria Math" panose="02040503050406030204" pitchFamily="18" charset="0"/>
                            </a:rPr>
                          </m:ctrlPr>
                        </m:fPr>
                        <m:num>
                          <m:r>
                            <a:rPr lang="en-GB" sz="2000" b="0" i="1" smtClean="0">
                              <a:solidFill>
                                <a:schemeClr val="bg1"/>
                              </a:solidFill>
                              <a:latin typeface="Cambria Math" panose="02040503050406030204" pitchFamily="18" charset="0"/>
                            </a:rPr>
                            <m:t>𝐷</m:t>
                          </m:r>
                          <m:r>
                            <a:rPr lang="en-GB" sz="2000" b="0" i="1" smtClean="0">
                              <a:solidFill>
                                <a:schemeClr val="bg1"/>
                              </a:solidFill>
                              <a:latin typeface="Cambria Math" panose="02040503050406030204" pitchFamily="18" charset="0"/>
                            </a:rPr>
                            <m:t>𝛼</m:t>
                          </m:r>
                        </m:num>
                        <m:den>
                          <m:r>
                            <a:rPr lang="en-GB" sz="2000" b="0" i="1" smtClean="0">
                              <a:solidFill>
                                <a:schemeClr val="bg1"/>
                              </a:solidFill>
                              <a:latin typeface="Cambria Math" panose="02040503050406030204" pitchFamily="18" charset="0"/>
                            </a:rPr>
                            <m:t>𝐷𝑡</m:t>
                          </m:r>
                        </m:den>
                      </m:f>
                      <m:r>
                        <a:rPr lang="en-GB" sz="2000" b="0" i="1" smtClean="0">
                          <a:solidFill>
                            <a:schemeClr val="bg1"/>
                          </a:solidFill>
                          <a:latin typeface="Cambria Math" panose="02040503050406030204" pitchFamily="18" charset="0"/>
                        </a:rPr>
                        <m:t>=0</m:t>
                      </m:r>
                    </m:oMath>
                  </m:oMathPara>
                </a14:m>
                <a:endParaRPr lang="en-US" sz="2000" dirty="0">
                  <a:solidFill>
                    <a:schemeClr val="bg1"/>
                  </a:solidFill>
                  <a:latin typeface="Goudy Old Style" panose="02020502050305020303" pitchFamily="18" charset="0"/>
                </a:endParaRPr>
              </a:p>
              <a:p>
                <a:pPr marL="0" indent="0" fontAlgn="auto">
                  <a:spcAft>
                    <a:spcPts val="0"/>
                  </a:spcAft>
                  <a:buNone/>
                  <a:defRPr/>
                </a:pPr>
                <a:r>
                  <a:rPr lang="en-US" sz="2000" dirty="0">
                    <a:solidFill>
                      <a:schemeClr val="bg1"/>
                    </a:solidFill>
                    <a:latin typeface="Goudy Old Style" panose="02020502050305020303" pitchFamily="18" charset="0"/>
                  </a:rPr>
                  <a:t>Equations 1 and 2 are solved by </a:t>
                </a:r>
                <a:r>
                  <a:rPr lang="en-US" sz="2000" dirty="0" err="1">
                    <a:solidFill>
                      <a:schemeClr val="bg1"/>
                    </a:solidFill>
                    <a:latin typeface="Goudy Old Style" panose="02020502050305020303" pitchFamily="18" charset="0"/>
                  </a:rPr>
                  <a:t>interFoam</a:t>
                </a:r>
                <a:r>
                  <a:rPr lang="en-US" sz="2000" dirty="0">
                    <a:solidFill>
                      <a:schemeClr val="bg1"/>
                    </a:solidFill>
                    <a:latin typeface="Goudy Old Style" panose="02020502050305020303" pitchFamily="18" charset="0"/>
                  </a:rPr>
                  <a:t> numerically using the boundary conditions. </a:t>
                </a:r>
              </a:p>
              <a:p>
                <a:pPr marL="0" indent="0" fontAlgn="auto">
                  <a:spcAft>
                    <a:spcPts val="0"/>
                  </a:spcAft>
                  <a:buNone/>
                  <a:defRPr/>
                </a:pPr>
                <a:endParaRPr lang="en-US" sz="2000" dirty="0">
                  <a:solidFill>
                    <a:schemeClr val="bg1"/>
                  </a:solidFill>
                  <a:latin typeface="Goudy Old Style" panose="02020502050305020303" pitchFamily="18" charset="0"/>
                </a:endParaRPr>
              </a:p>
            </p:txBody>
          </p:sp>
        </mc:Choice>
        <mc:Fallback xmlns="">
          <p:sp>
            <p:nvSpPr>
              <p:cNvPr id="8" name="Content Placeholder 2">
                <a:extLst>
                  <a:ext uri="{FF2B5EF4-FFF2-40B4-BE49-F238E27FC236}">
                    <a16:creationId xmlns:a16="http://schemas.microsoft.com/office/drawing/2014/main" id="{679E559C-EEB1-A801-0E54-676C228FB386}"/>
                  </a:ext>
                </a:extLst>
              </p:cNvPr>
              <p:cNvSpPr txBox="1">
                <a:spLocks noRot="1" noChangeAspect="1" noMove="1" noResize="1" noEditPoints="1" noAdjustHandles="1" noChangeArrowheads="1" noChangeShapeType="1" noTextEdit="1"/>
              </p:cNvSpPr>
              <p:nvPr/>
            </p:nvSpPr>
            <p:spPr>
              <a:xfrm>
                <a:off x="608965" y="1420287"/>
                <a:ext cx="11349355" cy="5266263"/>
              </a:xfrm>
              <a:prstGeom prst="rect">
                <a:avLst/>
              </a:prstGeom>
              <a:blipFill>
                <a:blip r:embed="rId3"/>
                <a:stretch>
                  <a:fillRect l="-591" t="-1273"/>
                </a:stretch>
              </a:blipFill>
            </p:spPr>
            <p:txBody>
              <a:bodyPr/>
              <a:lstStyle/>
              <a:p>
                <a:r>
                  <a:rPr lang="en-IE">
                    <a:noFill/>
                  </a:rPr>
                  <a:t> </a:t>
                </a:r>
              </a:p>
            </p:txBody>
          </p:sp>
        </mc:Fallback>
      </mc:AlternateContent>
      <p:sp>
        <p:nvSpPr>
          <p:cNvPr id="3" name="Rectangle: Rounded Corners 2">
            <a:extLst>
              <a:ext uri="{FF2B5EF4-FFF2-40B4-BE49-F238E27FC236}">
                <a16:creationId xmlns:a16="http://schemas.microsoft.com/office/drawing/2014/main" id="{0D807DA9-3EBE-F7E0-CE4F-472191EFB446}"/>
              </a:ext>
            </a:extLst>
          </p:cNvPr>
          <p:cNvSpPr/>
          <p:nvPr/>
        </p:nvSpPr>
        <p:spPr>
          <a:xfrm>
            <a:off x="9651230" y="1834558"/>
            <a:ext cx="938030" cy="439169"/>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u="sng" dirty="0">
                <a:solidFill>
                  <a:srgbClr val="00B0F0"/>
                </a:solidFill>
                <a:latin typeface="Goudy Old Style" panose="02020502050305020303" pitchFamily="18" charset="0"/>
              </a:rPr>
              <a:t>Eqn. 1</a:t>
            </a:r>
          </a:p>
        </p:txBody>
      </p:sp>
      <p:sp>
        <p:nvSpPr>
          <p:cNvPr id="6" name="Rectangle: Rounded Corners 5">
            <a:extLst>
              <a:ext uri="{FF2B5EF4-FFF2-40B4-BE49-F238E27FC236}">
                <a16:creationId xmlns:a16="http://schemas.microsoft.com/office/drawing/2014/main" id="{CC5A863F-847F-5B5C-34E3-17B7A9F40EBF}"/>
              </a:ext>
            </a:extLst>
          </p:cNvPr>
          <p:cNvSpPr/>
          <p:nvPr/>
        </p:nvSpPr>
        <p:spPr>
          <a:xfrm>
            <a:off x="6970145" y="5576945"/>
            <a:ext cx="938030" cy="439169"/>
          </a:xfrm>
          <a:prstGeom prst="roundRect">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u="sng" dirty="0">
                <a:solidFill>
                  <a:srgbClr val="00B0F0"/>
                </a:solidFill>
                <a:latin typeface="Goudy Old Style" panose="02020502050305020303" pitchFamily="18" charset="0"/>
              </a:rPr>
              <a:t>Eqn. 2</a:t>
            </a:r>
          </a:p>
        </p:txBody>
      </p:sp>
    </p:spTree>
    <p:extLst>
      <p:ext uri="{BB962C8B-B14F-4D97-AF65-F5344CB8AC3E}">
        <p14:creationId xmlns:p14="http://schemas.microsoft.com/office/powerpoint/2010/main" val="2167085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9558067-9DA2-3110-C62C-027987506EDC}"/>
              </a:ext>
            </a:extLst>
          </p:cNvPr>
          <p:cNvSpPr>
            <a:spLocks noGrp="1" noChangeArrowheads="1"/>
          </p:cNvSpPr>
          <p:nvPr>
            <p:ph type="title"/>
          </p:nvPr>
        </p:nvSpPr>
        <p:spPr>
          <a:xfrm>
            <a:off x="582133" y="247650"/>
            <a:ext cx="4857750" cy="666750"/>
          </a:xfrm>
        </p:spPr>
        <p:txBody>
          <a:bodyPr/>
          <a:lstStyle/>
          <a:p>
            <a:pPr algn="ctr"/>
            <a:r>
              <a:rPr lang="en-US" altLang="en-US" sz="3600" dirty="0">
                <a:latin typeface="Goudy Old Style" panose="02020502050305020303" pitchFamily="18" charset="0"/>
              </a:rPr>
              <a:t>Simulation Setup </a:t>
            </a:r>
            <a:endParaRPr lang="en-IE" altLang="en-US" sz="3600" dirty="0">
              <a:latin typeface="Goudy Old Style" panose="02020502050305020303"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D1A41D-AA33-BE62-59DC-B3B2831BEFB4}"/>
                  </a:ext>
                </a:extLst>
              </p:cNvPr>
              <p:cNvSpPr>
                <a:spLocks noGrp="1"/>
              </p:cNvSpPr>
              <p:nvPr>
                <p:ph idx="1"/>
              </p:nvPr>
            </p:nvSpPr>
            <p:spPr>
              <a:xfrm>
                <a:off x="281941" y="1206500"/>
                <a:ext cx="5007690" cy="5651500"/>
              </a:xfrm>
            </p:spPr>
            <p:txBody>
              <a:bodyPr rtlCol="0">
                <a:normAutofit/>
              </a:bodyPr>
              <a:lstStyle/>
              <a:p>
                <a:pPr marL="0" indent="0" algn="ctr" fontAlgn="auto">
                  <a:spcAft>
                    <a:spcPts val="0"/>
                  </a:spcAft>
                  <a:buFont typeface="Arial" panose="020B0604020202020204" pitchFamily="34" charset="0"/>
                  <a:buNone/>
                  <a:defRPr/>
                </a:pPr>
                <a:r>
                  <a:rPr lang="en-US" sz="2000" b="1" dirty="0">
                    <a:latin typeface="Goudy Old Style" panose="02020502050305020303" pitchFamily="18" charset="0"/>
                  </a:rPr>
                  <a:t>Mesh:</a:t>
                </a: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a:t>
                </a:r>
                <a:r>
                  <a:rPr lang="en-US" sz="2000" dirty="0" err="1">
                    <a:latin typeface="Goudy Old Style" panose="02020502050305020303" pitchFamily="18" charset="0"/>
                  </a:rPr>
                  <a:t>blockMesh</a:t>
                </a:r>
                <a:r>
                  <a:rPr lang="en-US" sz="2000" dirty="0">
                    <a:latin typeface="Goudy Old Style" panose="02020502050305020303" pitchFamily="18" charset="0"/>
                  </a:rPr>
                  <a:t> defines the simulation domain and splits it into a grid of cubes where the two equations are solved. </a:t>
                </a: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dimensions were found by Conor to capture the important characteristics of the impact whilst minimizing computational time. </a:t>
                </a: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points of the domain were chosen to be as shown in the 2D image. </a:t>
                </a:r>
              </a:p>
              <a:p>
                <a:pPr marL="0" indent="0" fontAlgn="auto">
                  <a:spcAft>
                    <a:spcPts val="0"/>
                  </a:spcAft>
                  <a:buFont typeface="Arial" panose="020B0604020202020204" pitchFamily="34" charset="0"/>
                  <a:buNone/>
                  <a:defRPr/>
                </a:pPr>
                <a:endParaRPr lang="en-US" sz="500" dirty="0">
                  <a:latin typeface="Goudy Old Style" panose="02020502050305020303" pitchFamily="18" charset="0"/>
                </a:endParaRPr>
              </a:p>
              <a:p>
                <a:pPr marL="0" indent="0" algn="ctr" fontAlgn="auto">
                  <a:spcAft>
                    <a:spcPts val="0"/>
                  </a:spcAft>
                  <a:buFont typeface="Arial" panose="020B0604020202020204" pitchFamily="34" charset="0"/>
                  <a:buNone/>
                  <a:defRPr/>
                </a:pPr>
                <a:r>
                  <a:rPr lang="en-US" sz="2000" b="1" dirty="0">
                    <a:latin typeface="Goudy Old Style" panose="02020502050305020303" pitchFamily="18" charset="0"/>
                  </a:rPr>
                  <a:t>Droplet:</a:t>
                </a: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water droplet is defined to have a velocity of </a:t>
                </a:r>
                <a14:m>
                  <m:oMath xmlns:m="http://schemas.openxmlformats.org/officeDocument/2006/math">
                    <m:r>
                      <a:rPr lang="en-GB" sz="2000" b="0" i="1" smtClean="0">
                        <a:latin typeface="Cambria Math" panose="02040503050406030204" pitchFamily="18" charset="0"/>
                      </a:rPr>
                      <m:t>𝑈</m:t>
                    </m:r>
                    <m:r>
                      <a:rPr lang="en-GB" sz="2000" b="0" i="1" smtClean="0">
                        <a:latin typeface="Cambria Math" panose="02040503050406030204" pitchFamily="18" charset="0"/>
                      </a:rPr>
                      <m:t>=</m:t>
                    </m:r>
                    <m:d>
                      <m:dPr>
                        <m:ctrlPr>
                          <a:rPr lang="en-GB" sz="2000" b="0" i="1" smtClean="0">
                            <a:latin typeface="Cambria Math" panose="02040503050406030204" pitchFamily="18" charset="0"/>
                          </a:rPr>
                        </m:ctrlPr>
                      </m:dPr>
                      <m:e>
                        <m:r>
                          <a:rPr lang="en-GB" sz="2000" b="0" i="1" smtClean="0">
                            <a:latin typeface="Cambria Math" panose="02040503050406030204" pitchFamily="18" charset="0"/>
                          </a:rPr>
                          <m:t>0,0,−1</m:t>
                        </m:r>
                      </m:e>
                    </m:d>
                  </m:oMath>
                </a14:m>
                <a:r>
                  <a:rPr lang="en-US" sz="2000" dirty="0">
                    <a:latin typeface="Goudy Old Style" panose="02020502050305020303" pitchFamily="18" charset="0"/>
                  </a:rPr>
                  <a:t>m/s and radius of 0.003m. </a:t>
                </a: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simulation is performed between t=0 and t=0.35seconds with an adjustable time step allowing the model to save on computational time. </a:t>
                </a: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p:txBody>
          </p:sp>
        </mc:Choice>
        <mc:Fallback xmlns="">
          <p:sp>
            <p:nvSpPr>
              <p:cNvPr id="3" name="Content Placeholder 2">
                <a:extLst>
                  <a:ext uri="{FF2B5EF4-FFF2-40B4-BE49-F238E27FC236}">
                    <a16:creationId xmlns:a16="http://schemas.microsoft.com/office/drawing/2014/main" id="{C7D1A41D-AA33-BE62-59DC-B3B2831BEFB4}"/>
                  </a:ext>
                </a:extLst>
              </p:cNvPr>
              <p:cNvSpPr>
                <a:spLocks noGrp="1" noRot="1" noChangeAspect="1" noMove="1" noResize="1" noEditPoints="1" noAdjustHandles="1" noChangeArrowheads="1" noChangeShapeType="1" noTextEdit="1"/>
              </p:cNvSpPr>
              <p:nvPr>
                <p:ph idx="1"/>
              </p:nvPr>
            </p:nvSpPr>
            <p:spPr>
              <a:xfrm>
                <a:off x="281941" y="1206500"/>
                <a:ext cx="5007690" cy="5651500"/>
              </a:xfrm>
              <a:blipFill>
                <a:blip r:embed="rId3"/>
                <a:stretch>
                  <a:fillRect l="-1217" t="-1187"/>
                </a:stretch>
              </a:blipFill>
            </p:spPr>
            <p:txBody>
              <a:bodyPr/>
              <a:lstStyle/>
              <a:p>
                <a:r>
                  <a:rPr lang="en-IE">
                    <a:noFill/>
                  </a:rPr>
                  <a:t> </a:t>
                </a:r>
              </a:p>
            </p:txBody>
          </p:sp>
        </mc:Fallback>
      </mc:AlternateContent>
      <p:sp>
        <p:nvSpPr>
          <p:cNvPr id="7" name="Rectangle 6">
            <a:extLst>
              <a:ext uri="{FF2B5EF4-FFF2-40B4-BE49-F238E27FC236}">
                <a16:creationId xmlns:a16="http://schemas.microsoft.com/office/drawing/2014/main" id="{4875656F-233F-5185-A27E-DB23029520A2}"/>
              </a:ext>
            </a:extLst>
          </p:cNvPr>
          <p:cNvSpPr/>
          <p:nvPr/>
        </p:nvSpPr>
        <p:spPr>
          <a:xfrm>
            <a:off x="5868365" y="0"/>
            <a:ext cx="6313475" cy="68580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 name="Rectangle 3">
            <a:extLst>
              <a:ext uri="{FF2B5EF4-FFF2-40B4-BE49-F238E27FC236}">
                <a16:creationId xmlns:a16="http://schemas.microsoft.com/office/drawing/2014/main" id="{88CAD847-BAC0-5550-F3E7-903346762AF6}"/>
              </a:ext>
            </a:extLst>
          </p:cNvPr>
          <p:cNvSpPr/>
          <p:nvPr/>
        </p:nvSpPr>
        <p:spPr>
          <a:xfrm>
            <a:off x="1255233" y="984250"/>
            <a:ext cx="3371850" cy="762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pic>
        <p:nvPicPr>
          <p:cNvPr id="9" name="Picture 8">
            <a:extLst>
              <a:ext uri="{FF2B5EF4-FFF2-40B4-BE49-F238E27FC236}">
                <a16:creationId xmlns:a16="http://schemas.microsoft.com/office/drawing/2014/main" id="{DC32E312-A19B-865E-EBD5-93218D8C2B40}"/>
              </a:ext>
            </a:extLst>
          </p:cNvPr>
          <p:cNvPicPr>
            <a:picLocks noChangeAspect="1"/>
          </p:cNvPicPr>
          <p:nvPr/>
        </p:nvPicPr>
        <p:blipFill>
          <a:blip r:embed="rId4"/>
          <a:stretch>
            <a:fillRect/>
          </a:stretch>
        </p:blipFill>
        <p:spPr>
          <a:xfrm>
            <a:off x="7324306" y="158058"/>
            <a:ext cx="815191" cy="1844200"/>
          </a:xfrm>
          <a:prstGeom prst="rect">
            <a:avLst/>
          </a:prstGeom>
        </p:spPr>
      </p:pic>
      <p:pic>
        <p:nvPicPr>
          <p:cNvPr id="11" name="Picture 10">
            <a:extLst>
              <a:ext uri="{FF2B5EF4-FFF2-40B4-BE49-F238E27FC236}">
                <a16:creationId xmlns:a16="http://schemas.microsoft.com/office/drawing/2014/main" id="{CFC19034-48C6-CC9F-6DD5-5D61EBCB3597}"/>
              </a:ext>
            </a:extLst>
          </p:cNvPr>
          <p:cNvPicPr>
            <a:picLocks noChangeAspect="1"/>
          </p:cNvPicPr>
          <p:nvPr/>
        </p:nvPicPr>
        <p:blipFill>
          <a:blip r:embed="rId5"/>
          <a:stretch>
            <a:fillRect/>
          </a:stretch>
        </p:blipFill>
        <p:spPr>
          <a:xfrm>
            <a:off x="9335403" y="158058"/>
            <a:ext cx="1828958" cy="1844200"/>
          </a:xfrm>
          <a:prstGeom prst="rect">
            <a:avLst/>
          </a:prstGeom>
        </p:spPr>
      </p:pic>
      <p:sp>
        <p:nvSpPr>
          <p:cNvPr id="15" name="TextBox 5">
            <a:extLst>
              <a:ext uri="{FF2B5EF4-FFF2-40B4-BE49-F238E27FC236}">
                <a16:creationId xmlns:a16="http://schemas.microsoft.com/office/drawing/2014/main" id="{6F30B46A-9839-D3E4-53FE-8D6C039CCE3F}"/>
              </a:ext>
            </a:extLst>
          </p:cNvPr>
          <p:cNvSpPr txBox="1">
            <a:spLocks noChangeArrowheads="1"/>
          </p:cNvSpPr>
          <p:nvPr/>
        </p:nvSpPr>
        <p:spPr bwMode="auto">
          <a:xfrm>
            <a:off x="6958900" y="2064655"/>
            <a:ext cx="154600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Narrow Wedge</a:t>
            </a:r>
            <a:endParaRPr lang="en-IE" altLang="en-US" dirty="0">
              <a:solidFill>
                <a:schemeClr val="bg1"/>
              </a:solidFill>
              <a:latin typeface="Goudy Old Style" panose="02020502050305020303" pitchFamily="18" charset="0"/>
            </a:endParaRPr>
          </a:p>
        </p:txBody>
      </p:sp>
      <p:sp>
        <p:nvSpPr>
          <p:cNvPr id="16" name="TextBox 5">
            <a:extLst>
              <a:ext uri="{FF2B5EF4-FFF2-40B4-BE49-F238E27FC236}">
                <a16:creationId xmlns:a16="http://schemas.microsoft.com/office/drawing/2014/main" id="{D60DC6C3-C20E-2756-0D35-C5E7EA894B1F}"/>
              </a:ext>
            </a:extLst>
          </p:cNvPr>
          <p:cNvSpPr txBox="1">
            <a:spLocks noChangeArrowheads="1"/>
          </p:cNvSpPr>
          <p:nvPr/>
        </p:nvSpPr>
        <p:spPr bwMode="auto">
          <a:xfrm>
            <a:off x="9173003" y="2064655"/>
            <a:ext cx="2153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Rotational Extrusion </a:t>
            </a:r>
            <a:endParaRPr lang="en-IE" altLang="en-US" dirty="0">
              <a:solidFill>
                <a:schemeClr val="bg1"/>
              </a:solidFill>
              <a:latin typeface="Goudy Old Style" panose="02020502050305020303" pitchFamily="18" charset="0"/>
            </a:endParaRPr>
          </a:p>
        </p:txBody>
      </p:sp>
      <p:pic>
        <p:nvPicPr>
          <p:cNvPr id="21" name="Picture 20">
            <a:extLst>
              <a:ext uri="{FF2B5EF4-FFF2-40B4-BE49-F238E27FC236}">
                <a16:creationId xmlns:a16="http://schemas.microsoft.com/office/drawing/2014/main" id="{3B5529FA-462F-B69B-F6E5-96BDC4BB596A}"/>
              </a:ext>
            </a:extLst>
          </p:cNvPr>
          <p:cNvPicPr>
            <a:picLocks noChangeAspect="1"/>
          </p:cNvPicPr>
          <p:nvPr/>
        </p:nvPicPr>
        <p:blipFill>
          <a:blip r:embed="rId6"/>
          <a:stretch>
            <a:fillRect/>
          </a:stretch>
        </p:blipFill>
        <p:spPr>
          <a:xfrm>
            <a:off x="7731901" y="2495352"/>
            <a:ext cx="3032082" cy="4226539"/>
          </a:xfrm>
          <a:prstGeom prst="rect">
            <a:avLst/>
          </a:prstGeom>
        </p:spPr>
      </p:pic>
    </p:spTree>
    <p:extLst>
      <p:ext uri="{BB962C8B-B14F-4D97-AF65-F5344CB8AC3E}">
        <p14:creationId xmlns:p14="http://schemas.microsoft.com/office/powerpoint/2010/main" val="178666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1987" name="Content Placeholder 2">
            <a:extLst>
              <a:ext uri="{FF2B5EF4-FFF2-40B4-BE49-F238E27FC236}">
                <a16:creationId xmlns:a16="http://schemas.microsoft.com/office/drawing/2014/main" id="{065E093C-4E17-D9B4-28F7-B6366F4A6BC1}"/>
              </a:ext>
            </a:extLst>
          </p:cNvPr>
          <p:cNvSpPr>
            <a:spLocks noGrp="1" noChangeArrowheads="1"/>
          </p:cNvSpPr>
          <p:nvPr>
            <p:ph idx="1"/>
          </p:nvPr>
        </p:nvSpPr>
        <p:spPr>
          <a:xfrm>
            <a:off x="685952" y="1168126"/>
            <a:ext cx="10264216" cy="4692609"/>
          </a:xfrm>
        </p:spPr>
        <p:txBody>
          <a:bodyPr/>
          <a:lstStyle/>
          <a:p>
            <a:r>
              <a:rPr lang="en-US" altLang="en-US" sz="2000" b="0" dirty="0">
                <a:solidFill>
                  <a:schemeClr val="bg1"/>
                </a:solidFill>
                <a:latin typeface="Goudy Old Style" panose="02020502050305020303" pitchFamily="18" charset="0"/>
              </a:rPr>
              <a:t>Conor’s previous simulations used a constant contact model in </a:t>
            </a:r>
            <a:r>
              <a:rPr lang="en-US" altLang="en-US" sz="2000" b="0" dirty="0" err="1">
                <a:solidFill>
                  <a:schemeClr val="bg1"/>
                </a:solidFill>
                <a:latin typeface="Goudy Old Style" panose="02020502050305020303" pitchFamily="18" charset="0"/>
              </a:rPr>
              <a:t>OpenFoam</a:t>
            </a:r>
            <a:r>
              <a:rPr lang="en-US" altLang="en-US" sz="2000" b="0" dirty="0">
                <a:solidFill>
                  <a:schemeClr val="bg1"/>
                </a:solidFill>
                <a:latin typeface="Goudy Old Style" panose="02020502050305020303" pitchFamily="18" charset="0"/>
              </a:rPr>
              <a:t> with an angle of 90˚.</a:t>
            </a:r>
            <a:endParaRPr lang="en-IE" altLang="en-US" sz="2000" b="0" dirty="0">
              <a:solidFill>
                <a:schemeClr val="bg1"/>
              </a:solidFill>
              <a:latin typeface="Goudy Old Style" panose="02020502050305020303" pitchFamily="18" charset="0"/>
            </a:endParaRPr>
          </a:p>
          <a:p>
            <a:pPr fontAlgn="auto">
              <a:spcAft>
                <a:spcPts val="0"/>
              </a:spcAft>
              <a:defRPr/>
            </a:pPr>
            <a:r>
              <a:rPr lang="en-US" sz="2000" dirty="0">
                <a:solidFill>
                  <a:schemeClr val="bg1"/>
                </a:solidFill>
                <a:latin typeface="Goudy Old Style" panose="02020502050305020303" pitchFamily="18" charset="0"/>
              </a:rPr>
              <a:t>This particular simulation is ran up to t = 0.07seconds as after this it becomes unphysical.  </a:t>
            </a:r>
          </a:p>
          <a:p>
            <a:pPr fontAlgn="auto">
              <a:spcAft>
                <a:spcPts val="0"/>
              </a:spcAft>
              <a:defRPr/>
            </a:pPr>
            <a:r>
              <a:rPr lang="en-US" sz="2000" dirty="0" err="1">
                <a:solidFill>
                  <a:schemeClr val="bg1"/>
                </a:solidFill>
                <a:latin typeface="Goudy Old Style" panose="02020502050305020303" pitchFamily="18" charset="0"/>
              </a:rPr>
              <a:t>BlockMesh</a:t>
            </a:r>
            <a:r>
              <a:rPr lang="en-US" sz="2000" dirty="0">
                <a:solidFill>
                  <a:schemeClr val="bg1"/>
                </a:solidFill>
                <a:latin typeface="Goudy Old Style" panose="02020502050305020303" pitchFamily="18" charset="0"/>
              </a:rPr>
              <a:t> of (600 1 900). Corresponds to the number of cubes in each direction so </a:t>
            </a:r>
            <a:r>
              <a:rPr lang="en-US" sz="2000" dirty="0" err="1">
                <a:solidFill>
                  <a:schemeClr val="bg1"/>
                </a:solidFill>
                <a:latin typeface="Goudy Old Style" panose="02020502050305020303" pitchFamily="18" charset="0"/>
              </a:rPr>
              <a:t>theres</a:t>
            </a:r>
            <a:r>
              <a:rPr lang="en-US" sz="2000" dirty="0">
                <a:solidFill>
                  <a:schemeClr val="bg1"/>
                </a:solidFill>
                <a:latin typeface="Goudy Old Style" panose="02020502050305020303" pitchFamily="18" charset="0"/>
              </a:rPr>
              <a:t> 600 cubes in the x </a:t>
            </a:r>
            <a:r>
              <a:rPr lang="en-US" sz="2000" dirty="0" err="1">
                <a:solidFill>
                  <a:schemeClr val="bg1"/>
                </a:solidFill>
                <a:latin typeface="Goudy Old Style" panose="02020502050305020303" pitchFamily="18" charset="0"/>
              </a:rPr>
              <a:t>directoon</a:t>
            </a:r>
            <a:r>
              <a:rPr lang="en-US" sz="2000" dirty="0">
                <a:solidFill>
                  <a:schemeClr val="bg1"/>
                </a:solidFill>
                <a:latin typeface="Goudy Old Style" panose="02020502050305020303" pitchFamily="18" charset="0"/>
              </a:rPr>
              <a:t>., 1 cube in the y direction and 900 cubes in the z direction. </a:t>
            </a:r>
          </a:p>
          <a:p>
            <a:pPr fontAlgn="auto">
              <a:spcAft>
                <a:spcPts val="0"/>
              </a:spcAft>
              <a:defRPr/>
            </a:pPr>
            <a:r>
              <a:rPr lang="en-US" altLang="en-US" sz="2000" dirty="0">
                <a:solidFill>
                  <a:schemeClr val="bg1"/>
                </a:solidFill>
                <a:latin typeface="Goudy Old Style" panose="02020502050305020303" pitchFamily="18" charset="0"/>
              </a:rPr>
              <a:t>This took around 7 days for Conor to run on his laptop. </a:t>
            </a:r>
          </a:p>
        </p:txBody>
      </p:sp>
      <p:sp>
        <p:nvSpPr>
          <p:cNvPr id="12" name="Rectangle 11">
            <a:extLst>
              <a:ext uri="{FF2B5EF4-FFF2-40B4-BE49-F238E27FC236}">
                <a16:creationId xmlns:a16="http://schemas.microsoft.com/office/drawing/2014/main" id="{8698EACD-333D-0D16-2113-FA2BA2794692}"/>
              </a:ext>
            </a:extLst>
          </p:cNvPr>
          <p:cNvSpPr/>
          <p:nvPr/>
        </p:nvSpPr>
        <p:spPr>
          <a:xfrm>
            <a:off x="1106360"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Constant Contact Angle</a:t>
            </a:r>
            <a:endParaRPr lang="en-IE" dirty="0">
              <a:latin typeface="Goudy Old Style" panose="02020502050305020303" pitchFamily="18" charset="0"/>
            </a:endParaRPr>
          </a:p>
        </p:txBody>
      </p:sp>
      <p:pic>
        <p:nvPicPr>
          <p:cNvPr id="3" name="Conors_90const">
            <a:hlinkClick r:id="" action="ppaction://media"/>
            <a:extLst>
              <a:ext uri="{FF2B5EF4-FFF2-40B4-BE49-F238E27FC236}">
                <a16:creationId xmlns:a16="http://schemas.microsoft.com/office/drawing/2014/main" id="{E09BAA5A-AA8B-9923-4023-8FBFDACB04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50729" y="3007033"/>
            <a:ext cx="6357902" cy="3576320"/>
          </a:xfrm>
          <a:prstGeom prst="rect">
            <a:avLst/>
          </a:prstGeom>
        </p:spPr>
      </p:pic>
      <p:sp>
        <p:nvSpPr>
          <p:cNvPr id="4" name="Rectangle: Rounded Corners 3">
            <a:extLst>
              <a:ext uri="{FF2B5EF4-FFF2-40B4-BE49-F238E27FC236}">
                <a16:creationId xmlns:a16="http://schemas.microsoft.com/office/drawing/2014/main" id="{CA89108E-823D-4E47-3956-291CD63D8F71}"/>
              </a:ext>
            </a:extLst>
          </p:cNvPr>
          <p:cNvSpPr/>
          <p:nvPr/>
        </p:nvSpPr>
        <p:spPr>
          <a:xfrm>
            <a:off x="7933976" y="2610467"/>
            <a:ext cx="3414744" cy="38149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b="1" dirty="0">
                <a:solidFill>
                  <a:schemeClr val="tx1"/>
                </a:solidFill>
                <a:latin typeface="Goudy Old Style" panose="02020502050305020303" pitchFamily="18" charset="0"/>
              </a:rPr>
              <a:t>Maximum Spreading =0.0115m </a:t>
            </a:r>
            <a:endParaRPr lang="en-IE" dirty="0">
              <a:solidFill>
                <a:schemeClr val="tx1"/>
              </a:solidFill>
              <a:latin typeface="Goudy Old Style" panose="02020502050305020303" pitchFamily="18" charset="0"/>
            </a:endParaRPr>
          </a:p>
        </p:txBody>
      </p:sp>
    </p:spTree>
    <p:extLst>
      <p:ext uri="{BB962C8B-B14F-4D97-AF65-F5344CB8AC3E}">
        <p14:creationId xmlns:p14="http://schemas.microsoft.com/office/powerpoint/2010/main" val="189765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1987" name="Content Placeholder 2">
            <a:extLst>
              <a:ext uri="{FF2B5EF4-FFF2-40B4-BE49-F238E27FC236}">
                <a16:creationId xmlns:a16="http://schemas.microsoft.com/office/drawing/2014/main" id="{065E093C-4E17-D9B4-28F7-B6366F4A6BC1}"/>
              </a:ext>
            </a:extLst>
          </p:cNvPr>
          <p:cNvSpPr>
            <a:spLocks noGrp="1" noChangeArrowheads="1"/>
          </p:cNvSpPr>
          <p:nvPr>
            <p:ph idx="1"/>
          </p:nvPr>
        </p:nvSpPr>
        <p:spPr>
          <a:xfrm>
            <a:off x="403784" y="1328881"/>
            <a:ext cx="10680776" cy="1992622"/>
          </a:xfrm>
        </p:spPr>
        <p:txBody>
          <a:bodyPr/>
          <a:lstStyle/>
          <a:p>
            <a:r>
              <a:rPr lang="en-US" altLang="en-US" sz="2000" dirty="0">
                <a:solidFill>
                  <a:schemeClr val="bg1"/>
                </a:solidFill>
                <a:latin typeface="Goudy Old Style" panose="02020502050305020303" pitchFamily="18" charset="0"/>
              </a:rPr>
              <a:t>Conor’s previous 3D simulations implemented a constant contact angle to save on computation time. The dynamic contact angle would take too long for his 8-core laptop. </a:t>
            </a:r>
          </a:p>
          <a:p>
            <a:r>
              <a:rPr lang="en-US" altLang="en-US" sz="2000" dirty="0">
                <a:solidFill>
                  <a:schemeClr val="bg1"/>
                </a:solidFill>
                <a:latin typeface="Goudy Old Style" panose="02020502050305020303" pitchFamily="18" charset="0"/>
              </a:rPr>
              <a:t>To help with the computation time this project allowed me to use the Sonic HPC cluster in UCD. </a:t>
            </a:r>
          </a:p>
          <a:p>
            <a:r>
              <a:rPr lang="en-US" altLang="en-US" sz="2000" dirty="0">
                <a:solidFill>
                  <a:schemeClr val="bg1"/>
                </a:solidFill>
                <a:latin typeface="Goudy Old Style" panose="02020502050305020303" pitchFamily="18" charset="0"/>
              </a:rPr>
              <a:t>Thus, we could submit the simulations to be run on the Sonic servers which meant that I could run simulations on up to 45 cores which greatly improved the run time. </a:t>
            </a:r>
          </a:p>
          <a:p>
            <a:endParaRPr lang="en-US" altLang="en-US" sz="2000" dirty="0">
              <a:solidFill>
                <a:schemeClr val="bg1"/>
              </a:solidFill>
              <a:latin typeface="Goudy Old Style" panose="02020502050305020303" pitchFamily="18" charset="0"/>
            </a:endParaRPr>
          </a:p>
        </p:txBody>
      </p:sp>
      <p:sp>
        <p:nvSpPr>
          <p:cNvPr id="12" name="Rectangle 11">
            <a:extLst>
              <a:ext uri="{FF2B5EF4-FFF2-40B4-BE49-F238E27FC236}">
                <a16:creationId xmlns:a16="http://schemas.microsoft.com/office/drawing/2014/main" id="{8698EACD-333D-0D16-2113-FA2BA2794692}"/>
              </a:ext>
            </a:extLst>
          </p:cNvPr>
          <p:cNvSpPr/>
          <p:nvPr/>
        </p:nvSpPr>
        <p:spPr>
          <a:xfrm>
            <a:off x="1392238"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Sonic HPC</a:t>
            </a:r>
            <a:endParaRPr lang="en-IE" dirty="0">
              <a:latin typeface="Goudy Old Style" panose="02020502050305020303" pitchFamily="18" charset="0"/>
            </a:endParaRPr>
          </a:p>
        </p:txBody>
      </p:sp>
      <p:pic>
        <p:nvPicPr>
          <p:cNvPr id="8" name="Picture 7">
            <a:extLst>
              <a:ext uri="{FF2B5EF4-FFF2-40B4-BE49-F238E27FC236}">
                <a16:creationId xmlns:a16="http://schemas.microsoft.com/office/drawing/2014/main" id="{5AF8A35D-3F2E-EAED-48D3-74FAF67D39F2}"/>
              </a:ext>
            </a:extLst>
          </p:cNvPr>
          <p:cNvPicPr>
            <a:picLocks noChangeAspect="1"/>
          </p:cNvPicPr>
          <p:nvPr/>
        </p:nvPicPr>
        <p:blipFill>
          <a:blip r:embed="rId3"/>
          <a:stretch>
            <a:fillRect/>
          </a:stretch>
        </p:blipFill>
        <p:spPr>
          <a:xfrm>
            <a:off x="4238100" y="3143321"/>
            <a:ext cx="3533237" cy="3103738"/>
          </a:xfrm>
          <a:prstGeom prst="rect">
            <a:avLst/>
          </a:prstGeom>
        </p:spPr>
      </p:pic>
      <p:sp>
        <p:nvSpPr>
          <p:cNvPr id="9" name="TextBox 5">
            <a:extLst>
              <a:ext uri="{FF2B5EF4-FFF2-40B4-BE49-F238E27FC236}">
                <a16:creationId xmlns:a16="http://schemas.microsoft.com/office/drawing/2014/main" id="{C1BBF30B-4BE2-AA2C-07B2-900E61B6F460}"/>
              </a:ext>
            </a:extLst>
          </p:cNvPr>
          <p:cNvSpPr txBox="1">
            <a:spLocks noChangeArrowheads="1"/>
          </p:cNvSpPr>
          <p:nvPr/>
        </p:nvSpPr>
        <p:spPr bwMode="auto">
          <a:xfrm>
            <a:off x="5037862" y="6301823"/>
            <a:ext cx="2116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Sonic HPC Cluster</a:t>
            </a:r>
            <a:endParaRPr lang="en-IE" altLang="en-US" dirty="0">
              <a:solidFill>
                <a:schemeClr val="bg1"/>
              </a:solidFill>
              <a:latin typeface="Goudy Old Style" panose="02020502050305020303"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mc:AlternateContent xmlns:mc="http://schemas.openxmlformats.org/markup-compatibility/2006" xmlns:a14="http://schemas.microsoft.com/office/drawing/2010/main">
        <mc:Choice Requires="a14">
          <p:sp>
            <p:nvSpPr>
              <p:cNvPr id="41987" name="Content Placeholder 2">
                <a:extLst>
                  <a:ext uri="{FF2B5EF4-FFF2-40B4-BE49-F238E27FC236}">
                    <a16:creationId xmlns:a16="http://schemas.microsoft.com/office/drawing/2014/main" id="{065E093C-4E17-D9B4-28F7-B6366F4A6BC1}"/>
                  </a:ext>
                </a:extLst>
              </p:cNvPr>
              <p:cNvSpPr>
                <a:spLocks noGrp="1" noChangeArrowheads="1"/>
              </p:cNvSpPr>
              <p:nvPr>
                <p:ph idx="1"/>
              </p:nvPr>
            </p:nvSpPr>
            <p:spPr>
              <a:xfrm>
                <a:off x="685952" y="1328880"/>
                <a:ext cx="10264216" cy="4692609"/>
              </a:xfrm>
            </p:spPr>
            <p:txBody>
              <a:bodyPr/>
              <a:lstStyle/>
              <a:p>
                <a:r>
                  <a:rPr lang="en-US" altLang="en-US" sz="2000" dirty="0">
                    <a:solidFill>
                      <a:schemeClr val="bg1"/>
                    </a:solidFill>
                    <a:latin typeface="Goudy Old Style" panose="02020502050305020303" pitchFamily="18" charset="0"/>
                  </a:rPr>
                  <a:t>The Sonic cluster meant that we could now newly introduce the dynamic contact angle into the 3D model which previously only used a constant contact angle. </a:t>
                </a:r>
              </a:p>
              <a:p>
                <a:r>
                  <a:rPr lang="en-US" altLang="en-US" sz="2000" dirty="0">
                    <a:solidFill>
                      <a:schemeClr val="bg1"/>
                    </a:solidFill>
                    <a:latin typeface="Goudy Old Style" panose="02020502050305020303" pitchFamily="18" charset="0"/>
                  </a:rPr>
                  <a:t>In </a:t>
                </a:r>
                <a:r>
                  <a:rPr lang="en-US" altLang="en-US" sz="2000" dirty="0" err="1">
                    <a:solidFill>
                      <a:schemeClr val="bg1"/>
                    </a:solidFill>
                    <a:latin typeface="Goudy Old Style" panose="02020502050305020303" pitchFamily="18" charset="0"/>
                  </a:rPr>
                  <a:t>OpenFoam</a:t>
                </a:r>
                <a:r>
                  <a:rPr lang="en-US" altLang="en-US" sz="2000" dirty="0">
                    <a:solidFill>
                      <a:schemeClr val="bg1"/>
                    </a:solidFill>
                    <a:latin typeface="Goudy Old Style" panose="02020502050305020303" pitchFamily="18" charset="0"/>
                  </a:rPr>
                  <a:t> the dynamic contact angle follows the following equation:</a:t>
                </a:r>
              </a:p>
              <a:p>
                <a:pPr marL="0" indent="0">
                  <a:buNone/>
                </a:pPr>
                <a14:m>
                  <m:oMathPara xmlns:m="http://schemas.openxmlformats.org/officeDocument/2006/math">
                    <m:oMathParaPr>
                      <m:jc m:val="centerGroup"/>
                    </m:oMathParaPr>
                    <m:oMath xmlns:m="http://schemas.openxmlformats.org/officeDocument/2006/math">
                      <m:r>
                        <a:rPr lang="en-IE" altLang="en-US" sz="2000" b="0" i="1" smtClean="0">
                          <a:solidFill>
                            <a:schemeClr val="bg1"/>
                          </a:solidFill>
                          <a:latin typeface="Cambria Math" panose="02040503050406030204" pitchFamily="18" charset="0"/>
                        </a:rPr>
                        <m:t>𝜃</m:t>
                      </m:r>
                      <m:r>
                        <a:rPr lang="en-IE" altLang="en-US" sz="2000" b="0" i="1" smtClean="0">
                          <a:solidFill>
                            <a:schemeClr val="bg1"/>
                          </a:solidFill>
                          <a:latin typeface="Cambria Math" panose="02040503050406030204" pitchFamily="18" charset="0"/>
                        </a:rPr>
                        <m:t>=</m:t>
                      </m:r>
                      <m:sSub>
                        <m:sSubPr>
                          <m:ctrlPr>
                            <a:rPr lang="en-IE" altLang="en-US" sz="2000" b="0" i="1" smtClean="0">
                              <a:solidFill>
                                <a:schemeClr val="bg1"/>
                              </a:solidFill>
                              <a:latin typeface="Cambria Math" panose="02040503050406030204" pitchFamily="18" charset="0"/>
                            </a:rPr>
                          </m:ctrlPr>
                        </m:sSubPr>
                        <m:e>
                          <m:r>
                            <a:rPr lang="en-IE" altLang="en-US" sz="2000" b="0" i="1" smtClean="0">
                              <a:solidFill>
                                <a:schemeClr val="bg1"/>
                              </a:solidFill>
                              <a:latin typeface="Cambria Math" panose="02040503050406030204" pitchFamily="18" charset="0"/>
                            </a:rPr>
                            <m:t>𝜃</m:t>
                          </m:r>
                        </m:e>
                        <m:sub>
                          <m:r>
                            <a:rPr lang="en-IE" altLang="en-US" sz="2000" b="0" i="1" smtClean="0">
                              <a:solidFill>
                                <a:schemeClr val="bg1"/>
                              </a:solidFill>
                              <a:latin typeface="Cambria Math" panose="02040503050406030204" pitchFamily="18" charset="0"/>
                            </a:rPr>
                            <m:t>𝑒</m:t>
                          </m:r>
                        </m:sub>
                      </m:sSub>
                      <m:r>
                        <a:rPr lang="en-IE" altLang="en-US" sz="2000" b="0" i="1" smtClean="0">
                          <a:solidFill>
                            <a:schemeClr val="bg1"/>
                          </a:solidFill>
                          <a:latin typeface="Cambria Math" panose="02040503050406030204" pitchFamily="18" charset="0"/>
                        </a:rPr>
                        <m:t>+</m:t>
                      </m:r>
                      <m:d>
                        <m:dPr>
                          <m:ctrlPr>
                            <a:rPr lang="en-IE" altLang="en-US" sz="2000" b="0" i="1" smtClean="0">
                              <a:solidFill>
                                <a:schemeClr val="bg1"/>
                              </a:solidFill>
                              <a:latin typeface="Cambria Math" panose="02040503050406030204" pitchFamily="18" charset="0"/>
                            </a:rPr>
                          </m:ctrlPr>
                        </m:dPr>
                        <m:e>
                          <m:sSub>
                            <m:sSubPr>
                              <m:ctrlPr>
                                <a:rPr lang="en-IE" altLang="en-US" sz="2000" b="0" i="1" smtClean="0">
                                  <a:solidFill>
                                    <a:schemeClr val="bg1"/>
                                  </a:solidFill>
                                  <a:latin typeface="Cambria Math" panose="02040503050406030204" pitchFamily="18" charset="0"/>
                                </a:rPr>
                              </m:ctrlPr>
                            </m:sSubPr>
                            <m:e>
                              <m:r>
                                <a:rPr lang="en-IE" altLang="en-US" sz="2000" b="0" i="1" smtClean="0">
                                  <a:solidFill>
                                    <a:schemeClr val="bg1"/>
                                  </a:solidFill>
                                  <a:latin typeface="Cambria Math" panose="02040503050406030204" pitchFamily="18" charset="0"/>
                                </a:rPr>
                                <m:t>𝜃</m:t>
                              </m:r>
                            </m:e>
                            <m:sub>
                              <m:r>
                                <a:rPr lang="en-IE" altLang="en-US" sz="2000" b="0" i="1" smtClean="0">
                                  <a:solidFill>
                                    <a:schemeClr val="bg1"/>
                                  </a:solidFill>
                                  <a:latin typeface="Cambria Math" panose="02040503050406030204" pitchFamily="18" charset="0"/>
                                </a:rPr>
                                <m:t>𝑎</m:t>
                              </m:r>
                            </m:sub>
                          </m:sSub>
                          <m:r>
                            <a:rPr lang="en-IE" altLang="en-US" sz="2000" b="0" i="1" smtClean="0">
                              <a:solidFill>
                                <a:schemeClr val="bg1"/>
                              </a:solidFill>
                              <a:latin typeface="Cambria Math" panose="02040503050406030204" pitchFamily="18" charset="0"/>
                            </a:rPr>
                            <m:t>−</m:t>
                          </m:r>
                          <m:sSub>
                            <m:sSubPr>
                              <m:ctrlPr>
                                <a:rPr lang="en-IE" altLang="en-US" sz="2000" b="0" i="1" smtClean="0">
                                  <a:solidFill>
                                    <a:schemeClr val="bg1"/>
                                  </a:solidFill>
                                  <a:latin typeface="Cambria Math" panose="02040503050406030204" pitchFamily="18" charset="0"/>
                                </a:rPr>
                              </m:ctrlPr>
                            </m:sSubPr>
                            <m:e>
                              <m:r>
                                <a:rPr lang="en-IE" altLang="en-US" sz="2000" b="0" i="1" smtClean="0">
                                  <a:solidFill>
                                    <a:schemeClr val="bg1"/>
                                  </a:solidFill>
                                  <a:latin typeface="Cambria Math" panose="02040503050406030204" pitchFamily="18" charset="0"/>
                                </a:rPr>
                                <m:t>𝜃</m:t>
                              </m:r>
                            </m:e>
                            <m:sub>
                              <m:r>
                                <a:rPr lang="en-IE" altLang="en-US" sz="2000" b="0" i="1" smtClean="0">
                                  <a:solidFill>
                                    <a:schemeClr val="bg1"/>
                                  </a:solidFill>
                                  <a:latin typeface="Cambria Math" panose="02040503050406030204" pitchFamily="18" charset="0"/>
                                </a:rPr>
                                <m:t>𝑟</m:t>
                              </m:r>
                            </m:sub>
                          </m:sSub>
                        </m:e>
                      </m:d>
                      <m:r>
                        <m:rPr>
                          <m:sty m:val="p"/>
                        </m:rPr>
                        <a:rPr lang="en-IE" altLang="en-US" sz="2000" b="0" i="1" smtClean="0">
                          <a:solidFill>
                            <a:schemeClr val="bg1"/>
                          </a:solidFill>
                          <a:latin typeface="Cambria Math" panose="02040503050406030204" pitchFamily="18" charset="0"/>
                        </a:rPr>
                        <m:t>tanh</m:t>
                      </m:r>
                      <m:f>
                        <m:fPr>
                          <m:ctrlPr>
                            <a:rPr lang="en-IE" altLang="en-US" sz="2000" b="0" i="1" smtClean="0">
                              <a:solidFill>
                                <a:schemeClr val="bg1"/>
                              </a:solidFill>
                              <a:latin typeface="Cambria Math" panose="02040503050406030204" pitchFamily="18" charset="0"/>
                            </a:rPr>
                          </m:ctrlPr>
                        </m:fPr>
                        <m:num>
                          <m:sSub>
                            <m:sSubPr>
                              <m:ctrlPr>
                                <a:rPr lang="en-IE" altLang="en-US" sz="2000" i="1">
                                  <a:solidFill>
                                    <a:schemeClr val="bg1"/>
                                  </a:solidFill>
                                  <a:latin typeface="Cambria Math" panose="02040503050406030204" pitchFamily="18" charset="0"/>
                                </a:rPr>
                              </m:ctrlPr>
                            </m:sSubPr>
                            <m:e>
                              <m:r>
                                <a:rPr lang="en-IE" altLang="en-US" sz="2000" i="1">
                                  <a:solidFill>
                                    <a:schemeClr val="bg1"/>
                                  </a:solidFill>
                                  <a:latin typeface="Cambria Math" panose="02040503050406030204" pitchFamily="18" charset="0"/>
                                </a:rPr>
                                <m:t>𝑈</m:t>
                              </m:r>
                            </m:e>
                            <m:sub>
                              <m:r>
                                <a:rPr lang="en-IE" altLang="en-US" sz="2000" i="1">
                                  <a:solidFill>
                                    <a:schemeClr val="bg1"/>
                                  </a:solidFill>
                                  <a:latin typeface="Cambria Math" panose="02040503050406030204" pitchFamily="18" charset="0"/>
                                </a:rPr>
                                <m:t>𝑤𝑎𝑙𝑙</m:t>
                              </m:r>
                            </m:sub>
                          </m:sSub>
                        </m:num>
                        <m:den>
                          <m:sSub>
                            <m:sSubPr>
                              <m:ctrlPr>
                                <a:rPr lang="en-IE" altLang="en-US" sz="2000" i="1">
                                  <a:solidFill>
                                    <a:schemeClr val="bg1"/>
                                  </a:solidFill>
                                  <a:latin typeface="Cambria Math" panose="02040503050406030204" pitchFamily="18" charset="0"/>
                                </a:rPr>
                              </m:ctrlPr>
                            </m:sSubPr>
                            <m:e>
                              <m:r>
                                <a:rPr lang="en-IE" altLang="en-US" sz="2000" i="1">
                                  <a:solidFill>
                                    <a:schemeClr val="bg1"/>
                                  </a:solidFill>
                                  <a:latin typeface="Cambria Math" panose="02040503050406030204" pitchFamily="18" charset="0"/>
                                </a:rPr>
                                <m:t>𝑈</m:t>
                              </m:r>
                            </m:e>
                            <m:sub>
                              <m:r>
                                <a:rPr lang="en-IE" altLang="en-US" sz="2000" b="0" i="1" smtClean="0">
                                  <a:solidFill>
                                    <a:schemeClr val="bg1"/>
                                  </a:solidFill>
                                  <a:latin typeface="Cambria Math" panose="02040503050406030204" pitchFamily="18" charset="0"/>
                                </a:rPr>
                                <m:t>𝜃</m:t>
                              </m:r>
                            </m:sub>
                          </m:sSub>
                        </m:den>
                      </m:f>
                    </m:oMath>
                  </m:oMathPara>
                </a14:m>
                <a:endParaRPr lang="en-US" altLang="en-US" sz="2000" dirty="0">
                  <a:solidFill>
                    <a:schemeClr val="bg1"/>
                  </a:solidFill>
                  <a:latin typeface="Goudy Old Style" panose="02020502050305020303" pitchFamily="18" charset="0"/>
                </a:endParaRPr>
              </a:p>
              <a:p>
                <a:pPr marL="0" indent="0">
                  <a:buNone/>
                </a:pPr>
                <a:r>
                  <a:rPr lang="en-US" altLang="en-US" sz="2000" dirty="0">
                    <a:solidFill>
                      <a:schemeClr val="bg1"/>
                    </a:solidFill>
                    <a:latin typeface="Goudy Old Style" panose="02020502050305020303" pitchFamily="18" charset="0"/>
                  </a:rPr>
                  <a:t>where </a:t>
                </a:r>
                <a14:m>
                  <m:oMath xmlns:m="http://schemas.openxmlformats.org/officeDocument/2006/math">
                    <m:sSub>
                      <m:sSubPr>
                        <m:ctrlPr>
                          <a:rPr lang="en-IE" altLang="en-US" sz="2000" b="0" i="1" smtClean="0">
                            <a:solidFill>
                              <a:schemeClr val="bg1"/>
                            </a:solidFill>
                            <a:latin typeface="Cambria Math" panose="02040503050406030204" pitchFamily="18" charset="0"/>
                          </a:rPr>
                        </m:ctrlPr>
                      </m:sSubPr>
                      <m:e>
                        <m:r>
                          <a:rPr lang="en-IE" altLang="en-US" sz="2000" b="0" i="1" smtClean="0">
                            <a:solidFill>
                              <a:schemeClr val="bg1"/>
                            </a:solidFill>
                            <a:latin typeface="Cambria Math" panose="02040503050406030204" pitchFamily="18" charset="0"/>
                          </a:rPr>
                          <m:t>𝑈</m:t>
                        </m:r>
                      </m:e>
                      <m:sub>
                        <m:r>
                          <a:rPr lang="en-IE" altLang="en-US" sz="2000" b="0" i="1" smtClean="0">
                            <a:solidFill>
                              <a:schemeClr val="bg1"/>
                            </a:solidFill>
                            <a:latin typeface="Cambria Math" panose="02040503050406030204" pitchFamily="18" charset="0"/>
                          </a:rPr>
                          <m:t>𝑤𝑎𝑙𝑙</m:t>
                        </m:r>
                      </m:sub>
                    </m:sSub>
                  </m:oMath>
                </a14:m>
                <a:r>
                  <a:rPr lang="en-IE" altLang="en-US" sz="2000" b="0" dirty="0">
                    <a:solidFill>
                      <a:schemeClr val="bg1"/>
                    </a:solidFill>
                    <a:latin typeface="Goudy Old Style" panose="02020502050305020303" pitchFamily="18" charset="0"/>
                  </a:rPr>
                  <a:t> is an approximation of the velocity at the contact line, </a:t>
                </a:r>
                <a14:m>
                  <m:oMath xmlns:m="http://schemas.openxmlformats.org/officeDocument/2006/math">
                    <m:sSub>
                      <m:sSubPr>
                        <m:ctrlPr>
                          <a:rPr lang="en-IE" altLang="en-US" sz="2000" i="1">
                            <a:solidFill>
                              <a:schemeClr val="bg1"/>
                            </a:solidFill>
                            <a:latin typeface="Cambria Math" panose="02040503050406030204" pitchFamily="18" charset="0"/>
                          </a:rPr>
                        </m:ctrlPr>
                      </m:sSubPr>
                      <m:e>
                        <m:r>
                          <a:rPr lang="en-IE" altLang="en-US" sz="2000" i="1">
                            <a:solidFill>
                              <a:schemeClr val="bg1"/>
                            </a:solidFill>
                            <a:latin typeface="Cambria Math" panose="02040503050406030204" pitchFamily="18" charset="0"/>
                          </a:rPr>
                          <m:t>𝑈</m:t>
                        </m:r>
                      </m:e>
                      <m:sub>
                        <m:r>
                          <a:rPr lang="en-IE" altLang="en-US" sz="2000" b="0" i="1" smtClean="0">
                            <a:solidFill>
                              <a:schemeClr val="bg1"/>
                            </a:solidFill>
                            <a:latin typeface="Cambria Math" panose="02040503050406030204" pitchFamily="18" charset="0"/>
                          </a:rPr>
                          <m:t>𝜃</m:t>
                        </m:r>
                      </m:sub>
                    </m:sSub>
                  </m:oMath>
                </a14:m>
                <a:r>
                  <a:rPr lang="en-IE" altLang="en-US" sz="2000" b="0" dirty="0">
                    <a:solidFill>
                      <a:schemeClr val="bg1"/>
                    </a:solidFill>
                    <a:latin typeface="Goudy Old Style" panose="02020502050305020303" pitchFamily="18" charset="0"/>
                  </a:rPr>
                  <a:t> is a parameter without a clear physical meaning. Thus, the dynamic angle then varies between </a:t>
                </a:r>
                <a14:m>
                  <m:oMath xmlns:m="http://schemas.openxmlformats.org/officeDocument/2006/math">
                    <m:r>
                      <a:rPr lang="en-IE" altLang="en-US" sz="2000" i="1">
                        <a:solidFill>
                          <a:schemeClr val="bg1"/>
                        </a:solidFill>
                        <a:latin typeface="Cambria Math" panose="02040503050406030204" pitchFamily="18" charset="0"/>
                      </a:rPr>
                      <m:t>𝜃</m:t>
                    </m:r>
                    <m:r>
                      <a:rPr lang="en-IE" altLang="en-US" sz="2000" i="1">
                        <a:solidFill>
                          <a:schemeClr val="bg1"/>
                        </a:solidFill>
                        <a:latin typeface="Cambria Math" panose="02040503050406030204" pitchFamily="18" charset="0"/>
                      </a:rPr>
                      <m:t>=</m:t>
                    </m:r>
                    <m:sSub>
                      <m:sSubPr>
                        <m:ctrlPr>
                          <a:rPr lang="en-IE" altLang="en-US" sz="2000" i="1">
                            <a:solidFill>
                              <a:schemeClr val="bg1"/>
                            </a:solidFill>
                            <a:latin typeface="Cambria Math" panose="02040503050406030204" pitchFamily="18" charset="0"/>
                          </a:rPr>
                        </m:ctrlPr>
                      </m:sSubPr>
                      <m:e>
                        <m:r>
                          <a:rPr lang="en-IE" altLang="en-US" sz="2000" i="1">
                            <a:solidFill>
                              <a:schemeClr val="bg1"/>
                            </a:solidFill>
                            <a:latin typeface="Cambria Math" panose="02040503050406030204" pitchFamily="18" charset="0"/>
                          </a:rPr>
                          <m:t>𝜃</m:t>
                        </m:r>
                      </m:e>
                      <m:sub>
                        <m:r>
                          <a:rPr lang="en-IE" altLang="en-US" sz="2000" i="1">
                            <a:solidFill>
                              <a:schemeClr val="bg1"/>
                            </a:solidFill>
                            <a:latin typeface="Cambria Math" panose="02040503050406030204" pitchFamily="18" charset="0"/>
                          </a:rPr>
                          <m:t>𝑒</m:t>
                        </m:r>
                      </m:sub>
                    </m:sSub>
                    <m:r>
                      <a:rPr lang="en-IE" altLang="en-US" sz="2000" b="0" i="1" smtClean="0">
                        <a:solidFill>
                          <a:schemeClr val="bg1"/>
                        </a:solidFill>
                        <a:latin typeface="Cambria Math" panose="02040503050406030204" pitchFamily="18" charset="0"/>
                      </a:rPr>
                      <m:t>±</m:t>
                    </m:r>
                    <m:d>
                      <m:dPr>
                        <m:ctrlPr>
                          <a:rPr lang="en-IE" altLang="en-US" sz="2000" i="1">
                            <a:solidFill>
                              <a:schemeClr val="bg1"/>
                            </a:solidFill>
                            <a:latin typeface="Cambria Math" panose="02040503050406030204" pitchFamily="18" charset="0"/>
                          </a:rPr>
                        </m:ctrlPr>
                      </m:dPr>
                      <m:e>
                        <m:sSub>
                          <m:sSubPr>
                            <m:ctrlPr>
                              <a:rPr lang="en-IE" altLang="en-US" sz="2000" i="1">
                                <a:solidFill>
                                  <a:schemeClr val="bg1"/>
                                </a:solidFill>
                                <a:latin typeface="Cambria Math" panose="02040503050406030204" pitchFamily="18" charset="0"/>
                              </a:rPr>
                            </m:ctrlPr>
                          </m:sSubPr>
                          <m:e>
                            <m:r>
                              <a:rPr lang="en-IE" altLang="en-US" sz="2000" i="1">
                                <a:solidFill>
                                  <a:schemeClr val="bg1"/>
                                </a:solidFill>
                                <a:latin typeface="Cambria Math" panose="02040503050406030204" pitchFamily="18" charset="0"/>
                              </a:rPr>
                              <m:t>𝜃</m:t>
                            </m:r>
                          </m:e>
                          <m:sub>
                            <m:r>
                              <a:rPr lang="en-IE" altLang="en-US" sz="2000" i="1">
                                <a:solidFill>
                                  <a:schemeClr val="bg1"/>
                                </a:solidFill>
                                <a:latin typeface="Cambria Math" panose="02040503050406030204" pitchFamily="18" charset="0"/>
                              </a:rPr>
                              <m:t>𝑎</m:t>
                            </m:r>
                          </m:sub>
                        </m:sSub>
                        <m:r>
                          <a:rPr lang="en-IE" altLang="en-US" sz="2000" i="1">
                            <a:solidFill>
                              <a:schemeClr val="bg1"/>
                            </a:solidFill>
                            <a:latin typeface="Cambria Math" panose="02040503050406030204" pitchFamily="18" charset="0"/>
                          </a:rPr>
                          <m:t>−</m:t>
                        </m:r>
                        <m:sSub>
                          <m:sSubPr>
                            <m:ctrlPr>
                              <a:rPr lang="en-IE" altLang="en-US" sz="2000" i="1">
                                <a:solidFill>
                                  <a:schemeClr val="bg1"/>
                                </a:solidFill>
                                <a:latin typeface="Cambria Math" panose="02040503050406030204" pitchFamily="18" charset="0"/>
                              </a:rPr>
                            </m:ctrlPr>
                          </m:sSubPr>
                          <m:e>
                            <m:r>
                              <a:rPr lang="en-IE" altLang="en-US" sz="2000" i="1">
                                <a:solidFill>
                                  <a:schemeClr val="bg1"/>
                                </a:solidFill>
                                <a:latin typeface="Cambria Math" panose="02040503050406030204" pitchFamily="18" charset="0"/>
                              </a:rPr>
                              <m:t>𝜃</m:t>
                            </m:r>
                          </m:e>
                          <m:sub>
                            <m:r>
                              <a:rPr lang="en-IE" altLang="en-US" sz="2000" i="1">
                                <a:solidFill>
                                  <a:schemeClr val="bg1"/>
                                </a:solidFill>
                                <a:latin typeface="Cambria Math" panose="02040503050406030204" pitchFamily="18" charset="0"/>
                              </a:rPr>
                              <m:t>𝑟</m:t>
                            </m:r>
                          </m:sub>
                        </m:sSub>
                      </m:e>
                    </m:d>
                  </m:oMath>
                </a14:m>
                <a:r>
                  <a:rPr lang="en-IE" altLang="en-US" sz="2000" b="0" dirty="0">
                    <a:solidFill>
                      <a:schemeClr val="bg1"/>
                    </a:solidFill>
                    <a:latin typeface="Goudy Old Style" panose="02020502050305020303" pitchFamily="18" charset="0"/>
                  </a:rPr>
                  <a:t>. </a:t>
                </a:r>
              </a:p>
              <a:p>
                <a:pPr marL="0" indent="0">
                  <a:buNone/>
                </a:pPr>
                <a:r>
                  <a:rPr lang="en-IE" altLang="en-US" sz="2000" dirty="0">
                    <a:solidFill>
                      <a:schemeClr val="bg1"/>
                    </a:solidFill>
                    <a:latin typeface="Goudy Old Style" panose="02020502050305020303" pitchFamily="18" charset="0"/>
                  </a:rPr>
                  <a:t>From our previous experimental measurements, we found approximately that:</a:t>
                </a:r>
              </a:p>
              <a:p>
                <a:endParaRPr lang="en-IE" altLang="en-US" sz="2000" b="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100" dirty="0">
                  <a:solidFill>
                    <a:schemeClr val="bg1"/>
                  </a:solidFill>
                  <a:latin typeface="Goudy Old Style" panose="02020502050305020303" pitchFamily="18" charset="0"/>
                </a:endParaRPr>
              </a:p>
              <a:p>
                <a:pPr marL="0" indent="0">
                  <a:buNone/>
                </a:pPr>
                <a:r>
                  <a:rPr lang="en-US" altLang="en-US" sz="2000" dirty="0">
                    <a:solidFill>
                      <a:schemeClr val="bg1"/>
                    </a:solidFill>
                    <a:latin typeface="Goudy Old Style" panose="02020502050305020303" pitchFamily="18" charset="0"/>
                  </a:rPr>
                  <a:t>These values are implemented inside the 3D model to provide a more realistic simulation. We can </a:t>
                </a:r>
                <a:r>
                  <a:rPr lang="en-US" altLang="en-US" sz="2000" dirty="0" err="1">
                    <a:solidFill>
                      <a:schemeClr val="bg1"/>
                    </a:solidFill>
                    <a:latin typeface="Goudy Old Style" panose="02020502050305020303" pitchFamily="18" charset="0"/>
                  </a:rPr>
                  <a:t>visualise</a:t>
                </a:r>
                <a:r>
                  <a:rPr lang="en-US" altLang="en-US" sz="2000" dirty="0">
                    <a:solidFill>
                      <a:schemeClr val="bg1"/>
                    </a:solidFill>
                    <a:latin typeface="Goudy Old Style" panose="02020502050305020303" pitchFamily="18" charset="0"/>
                  </a:rPr>
                  <a:t> the simulation best by rotating the wedge by 180˚.  </a:t>
                </a:r>
              </a:p>
            </p:txBody>
          </p:sp>
        </mc:Choice>
        <mc:Fallback xmlns="">
          <p:sp>
            <p:nvSpPr>
              <p:cNvPr id="41987" name="Content Placeholder 2">
                <a:extLst>
                  <a:ext uri="{FF2B5EF4-FFF2-40B4-BE49-F238E27FC236}">
                    <a16:creationId xmlns:a16="http://schemas.microsoft.com/office/drawing/2014/main" id="{065E093C-4E17-D9B4-28F7-B6366F4A6BC1}"/>
                  </a:ext>
                </a:extLst>
              </p:cNvPr>
              <p:cNvSpPr>
                <a:spLocks noGrp="1" noRot="1" noChangeAspect="1" noMove="1" noResize="1" noEditPoints="1" noAdjustHandles="1" noChangeArrowheads="1" noChangeShapeType="1" noTextEdit="1"/>
              </p:cNvSpPr>
              <p:nvPr>
                <p:ph idx="1"/>
              </p:nvPr>
            </p:nvSpPr>
            <p:spPr>
              <a:xfrm>
                <a:off x="685952" y="1328880"/>
                <a:ext cx="10264216" cy="4692609"/>
              </a:xfrm>
              <a:blipFill>
                <a:blip r:embed="rId3"/>
                <a:stretch>
                  <a:fillRect l="-654" t="-1429" r="-951" b="-11039"/>
                </a:stretch>
              </a:blipFill>
            </p:spPr>
            <p:txBody>
              <a:bodyPr/>
              <a:lstStyle/>
              <a:p>
                <a:r>
                  <a:rPr lang="en-IE">
                    <a:noFill/>
                  </a:rPr>
                  <a:t> </a:t>
                </a:r>
              </a:p>
            </p:txBody>
          </p:sp>
        </mc:Fallback>
      </mc:AlternateContent>
      <p:sp>
        <p:nvSpPr>
          <p:cNvPr id="12" name="Rectangle 11">
            <a:extLst>
              <a:ext uri="{FF2B5EF4-FFF2-40B4-BE49-F238E27FC236}">
                <a16:creationId xmlns:a16="http://schemas.microsoft.com/office/drawing/2014/main" id="{8698EACD-333D-0D16-2113-FA2BA2794692}"/>
              </a:ext>
            </a:extLst>
          </p:cNvPr>
          <p:cNvSpPr/>
          <p:nvPr/>
        </p:nvSpPr>
        <p:spPr>
          <a:xfrm>
            <a:off x="1106360"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Dynamic Contact Angle</a:t>
            </a:r>
            <a:endParaRPr lang="en-IE" dirty="0">
              <a:latin typeface="Goudy Old Style" panose="02020502050305020303"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F52EC4B2-231E-153A-3D01-D013F47F94ED}"/>
                  </a:ext>
                </a:extLst>
              </p:cNvPr>
              <p:cNvGraphicFramePr>
                <a:graphicFrameLocks noGrp="1"/>
              </p:cNvGraphicFramePr>
              <p:nvPr/>
            </p:nvGraphicFramePr>
            <p:xfrm>
              <a:off x="4118799" y="4149509"/>
              <a:ext cx="3398522" cy="1483360"/>
            </p:xfrm>
            <a:graphic>
              <a:graphicData uri="http://schemas.openxmlformats.org/drawingml/2006/table">
                <a:tbl>
                  <a:tblPr firstRow="1" bandRow="1">
                    <a:tableStyleId>{073A0DAA-6AF3-43AB-8588-CEC1D06C72B9}</a:tableStyleId>
                  </a:tblPr>
                  <a:tblGrid>
                    <a:gridCol w="1699261">
                      <a:extLst>
                        <a:ext uri="{9D8B030D-6E8A-4147-A177-3AD203B41FA5}">
                          <a16:colId xmlns:a16="http://schemas.microsoft.com/office/drawing/2014/main" val="2728312743"/>
                        </a:ext>
                      </a:extLst>
                    </a:gridCol>
                    <a:gridCol w="1699261">
                      <a:extLst>
                        <a:ext uri="{9D8B030D-6E8A-4147-A177-3AD203B41FA5}">
                          <a16:colId xmlns:a16="http://schemas.microsoft.com/office/drawing/2014/main" val="1052666972"/>
                        </a:ext>
                      </a:extLst>
                    </a:gridCol>
                  </a:tblGrid>
                  <a:tr h="370840">
                    <a:tc>
                      <a:txBody>
                        <a:bodyPr/>
                        <a:lstStyle/>
                        <a:p>
                          <a:pPr algn="ctr"/>
                          <a:r>
                            <a:rPr lang="en-IE" dirty="0"/>
                            <a:t>Angle</a:t>
                          </a:r>
                        </a:p>
                      </a:txBody>
                      <a:tcPr/>
                    </a:tc>
                    <a:tc>
                      <a:txBody>
                        <a:bodyPr/>
                        <a:lstStyle/>
                        <a:p>
                          <a:pPr algn="ctr"/>
                          <a:r>
                            <a:rPr lang="en-IE" dirty="0"/>
                            <a:t>Value </a:t>
                          </a:r>
                        </a:p>
                      </a:txBody>
                      <a:tcPr/>
                    </a:tc>
                    <a:extLst>
                      <a:ext uri="{0D108BD9-81ED-4DB2-BD59-A6C34878D82A}">
                        <a16:rowId xmlns:a16="http://schemas.microsoft.com/office/drawing/2014/main" val="258722072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IE" b="0" i="1" smtClean="0">
                                        <a:latin typeface="Cambria Math" panose="02040503050406030204" pitchFamily="18" charset="0"/>
                                      </a:rPr>
                                    </m:ctrlPr>
                                  </m:sSubPr>
                                  <m:e>
                                    <m:r>
                                      <a:rPr lang="en-IE" b="0" i="1" smtClean="0">
                                        <a:latin typeface="Cambria Math" panose="02040503050406030204" pitchFamily="18" charset="0"/>
                                      </a:rPr>
                                      <m:t>𝜃</m:t>
                                    </m:r>
                                  </m:e>
                                  <m:sub>
                                    <m:r>
                                      <a:rPr lang="en-IE" b="0" i="1" smtClean="0">
                                        <a:latin typeface="Cambria Math" panose="02040503050406030204" pitchFamily="18" charset="0"/>
                                      </a:rPr>
                                      <m:t>𝑒</m:t>
                                    </m:r>
                                  </m:sub>
                                </m:sSub>
                              </m:oMath>
                            </m:oMathPara>
                          </a14:m>
                          <a:endParaRPr lang="en-IE" dirty="0"/>
                        </a:p>
                      </a:txBody>
                      <a:tcPr/>
                    </a:tc>
                    <a:tc>
                      <a:txBody>
                        <a:bodyPr/>
                        <a:lstStyle/>
                        <a:p>
                          <a:pPr algn="ctr"/>
                          <a:r>
                            <a:rPr lang="en-IE" dirty="0"/>
                            <a:t>50˚</a:t>
                          </a:r>
                        </a:p>
                      </a:txBody>
                      <a:tcPr/>
                    </a:tc>
                    <a:extLst>
                      <a:ext uri="{0D108BD9-81ED-4DB2-BD59-A6C34878D82A}">
                        <a16:rowId xmlns:a16="http://schemas.microsoft.com/office/drawing/2014/main" val="3362098899"/>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IE" b="0" i="1" smtClean="0">
                                        <a:latin typeface="Cambria Math" panose="02040503050406030204" pitchFamily="18" charset="0"/>
                                      </a:rPr>
                                    </m:ctrlPr>
                                  </m:sSubPr>
                                  <m:e>
                                    <m:r>
                                      <a:rPr lang="en-IE" b="0" i="1" smtClean="0">
                                        <a:latin typeface="Cambria Math" panose="02040503050406030204" pitchFamily="18" charset="0"/>
                                      </a:rPr>
                                      <m:t>𝜃</m:t>
                                    </m:r>
                                  </m:e>
                                  <m:sub>
                                    <m:r>
                                      <a:rPr lang="en-IE" b="0" i="1" smtClean="0">
                                        <a:latin typeface="Cambria Math" panose="02040503050406030204" pitchFamily="18" charset="0"/>
                                      </a:rPr>
                                      <m:t>𝑎</m:t>
                                    </m:r>
                                  </m:sub>
                                </m:sSub>
                              </m:oMath>
                            </m:oMathPara>
                          </a14:m>
                          <a:endParaRPr lang="en-IE" dirty="0"/>
                        </a:p>
                      </a:txBody>
                      <a:tcPr/>
                    </a:tc>
                    <a:tc>
                      <a:txBody>
                        <a:bodyPr/>
                        <a:lstStyle/>
                        <a:p>
                          <a:pPr algn="ctr"/>
                          <a:r>
                            <a:rPr lang="en-IE" dirty="0"/>
                            <a:t>55˚</a:t>
                          </a:r>
                        </a:p>
                      </a:txBody>
                      <a:tcPr/>
                    </a:tc>
                    <a:extLst>
                      <a:ext uri="{0D108BD9-81ED-4DB2-BD59-A6C34878D82A}">
                        <a16:rowId xmlns:a16="http://schemas.microsoft.com/office/drawing/2014/main" val="450970095"/>
                      </a:ext>
                    </a:extLst>
                  </a:tr>
                  <a:tr h="370840">
                    <a:tc>
                      <a:txBody>
                        <a:bodyPr/>
                        <a:lstStyle/>
                        <a:p>
                          <a:pPr algn="ctr"/>
                          <a14:m>
                            <m:oMathPara xmlns:m="http://schemas.openxmlformats.org/officeDocument/2006/math">
                              <m:oMathParaPr>
                                <m:jc m:val="centerGroup"/>
                              </m:oMathParaPr>
                              <m:oMath xmlns:m="http://schemas.openxmlformats.org/officeDocument/2006/math">
                                <m:sSub>
                                  <m:sSubPr>
                                    <m:ctrlPr>
                                      <a:rPr lang="en-IE" b="0" i="1" smtClean="0">
                                        <a:latin typeface="Cambria Math" panose="02040503050406030204" pitchFamily="18" charset="0"/>
                                      </a:rPr>
                                    </m:ctrlPr>
                                  </m:sSubPr>
                                  <m:e>
                                    <m:r>
                                      <a:rPr lang="en-IE" b="0" i="1" smtClean="0">
                                        <a:latin typeface="Cambria Math" panose="02040503050406030204" pitchFamily="18" charset="0"/>
                                      </a:rPr>
                                      <m:t>𝜃</m:t>
                                    </m:r>
                                  </m:e>
                                  <m:sub>
                                    <m:r>
                                      <a:rPr lang="en-IE" b="0" i="1" smtClean="0">
                                        <a:latin typeface="Cambria Math" panose="02040503050406030204" pitchFamily="18" charset="0"/>
                                      </a:rPr>
                                      <m:t>𝑟</m:t>
                                    </m:r>
                                  </m:sub>
                                </m:sSub>
                              </m:oMath>
                            </m:oMathPara>
                          </a14:m>
                          <a:endParaRPr lang="en-IE" dirty="0"/>
                        </a:p>
                      </a:txBody>
                      <a:tcPr/>
                    </a:tc>
                    <a:tc>
                      <a:txBody>
                        <a:bodyPr/>
                        <a:lstStyle/>
                        <a:p>
                          <a:pPr algn="ctr"/>
                          <a:r>
                            <a:rPr lang="en-IE" dirty="0"/>
                            <a:t>45˚</a:t>
                          </a:r>
                        </a:p>
                      </a:txBody>
                      <a:tcPr/>
                    </a:tc>
                    <a:extLst>
                      <a:ext uri="{0D108BD9-81ED-4DB2-BD59-A6C34878D82A}">
                        <a16:rowId xmlns:a16="http://schemas.microsoft.com/office/drawing/2014/main" val="4109538309"/>
                      </a:ext>
                    </a:extLst>
                  </a:tr>
                </a:tbl>
              </a:graphicData>
            </a:graphic>
          </p:graphicFrame>
        </mc:Choice>
        <mc:Fallback xmlns="">
          <p:graphicFrame>
            <p:nvGraphicFramePr>
              <p:cNvPr id="2" name="Table 1">
                <a:extLst>
                  <a:ext uri="{FF2B5EF4-FFF2-40B4-BE49-F238E27FC236}">
                    <a16:creationId xmlns:a16="http://schemas.microsoft.com/office/drawing/2014/main" id="{F52EC4B2-231E-153A-3D01-D013F47F94ED}"/>
                  </a:ext>
                </a:extLst>
              </p:cNvPr>
              <p:cNvGraphicFramePr>
                <a:graphicFrameLocks noGrp="1"/>
              </p:cNvGraphicFramePr>
              <p:nvPr/>
            </p:nvGraphicFramePr>
            <p:xfrm>
              <a:off x="4118799" y="4149509"/>
              <a:ext cx="3398522" cy="1483360"/>
            </p:xfrm>
            <a:graphic>
              <a:graphicData uri="http://schemas.openxmlformats.org/drawingml/2006/table">
                <a:tbl>
                  <a:tblPr firstRow="1" bandRow="1">
                    <a:tableStyleId>{073A0DAA-6AF3-43AB-8588-CEC1D06C72B9}</a:tableStyleId>
                  </a:tblPr>
                  <a:tblGrid>
                    <a:gridCol w="1699261">
                      <a:extLst>
                        <a:ext uri="{9D8B030D-6E8A-4147-A177-3AD203B41FA5}">
                          <a16:colId xmlns:a16="http://schemas.microsoft.com/office/drawing/2014/main" val="2728312743"/>
                        </a:ext>
                      </a:extLst>
                    </a:gridCol>
                    <a:gridCol w="1699261">
                      <a:extLst>
                        <a:ext uri="{9D8B030D-6E8A-4147-A177-3AD203B41FA5}">
                          <a16:colId xmlns:a16="http://schemas.microsoft.com/office/drawing/2014/main" val="1052666972"/>
                        </a:ext>
                      </a:extLst>
                    </a:gridCol>
                  </a:tblGrid>
                  <a:tr h="370840">
                    <a:tc>
                      <a:txBody>
                        <a:bodyPr/>
                        <a:lstStyle/>
                        <a:p>
                          <a:pPr algn="ctr"/>
                          <a:r>
                            <a:rPr lang="en-IE" dirty="0"/>
                            <a:t>Angle</a:t>
                          </a:r>
                        </a:p>
                      </a:txBody>
                      <a:tcPr/>
                    </a:tc>
                    <a:tc>
                      <a:txBody>
                        <a:bodyPr/>
                        <a:lstStyle/>
                        <a:p>
                          <a:pPr algn="ctr"/>
                          <a:r>
                            <a:rPr lang="en-IE" dirty="0"/>
                            <a:t>Value </a:t>
                          </a:r>
                        </a:p>
                      </a:txBody>
                      <a:tcPr/>
                    </a:tc>
                    <a:extLst>
                      <a:ext uri="{0D108BD9-81ED-4DB2-BD59-A6C34878D82A}">
                        <a16:rowId xmlns:a16="http://schemas.microsoft.com/office/drawing/2014/main" val="2587220725"/>
                      </a:ext>
                    </a:extLst>
                  </a:tr>
                  <a:tr h="370840">
                    <a:tc>
                      <a:txBody>
                        <a:bodyPr/>
                        <a:lstStyle/>
                        <a:p>
                          <a:endParaRPr lang="en-US"/>
                        </a:p>
                      </a:txBody>
                      <a:tcPr>
                        <a:blipFill>
                          <a:blip r:embed="rId4"/>
                          <a:stretch>
                            <a:fillRect l="-357" t="-104839" r="-101071" b="-220968"/>
                          </a:stretch>
                        </a:blipFill>
                      </a:tcPr>
                    </a:tc>
                    <a:tc>
                      <a:txBody>
                        <a:bodyPr/>
                        <a:lstStyle/>
                        <a:p>
                          <a:pPr algn="ctr"/>
                          <a:r>
                            <a:rPr lang="en-IE" dirty="0"/>
                            <a:t>50˚</a:t>
                          </a:r>
                        </a:p>
                      </a:txBody>
                      <a:tcPr/>
                    </a:tc>
                    <a:extLst>
                      <a:ext uri="{0D108BD9-81ED-4DB2-BD59-A6C34878D82A}">
                        <a16:rowId xmlns:a16="http://schemas.microsoft.com/office/drawing/2014/main" val="3362098899"/>
                      </a:ext>
                    </a:extLst>
                  </a:tr>
                  <a:tr h="370840">
                    <a:tc>
                      <a:txBody>
                        <a:bodyPr/>
                        <a:lstStyle/>
                        <a:p>
                          <a:endParaRPr lang="en-US"/>
                        </a:p>
                      </a:txBody>
                      <a:tcPr>
                        <a:blipFill>
                          <a:blip r:embed="rId4"/>
                          <a:stretch>
                            <a:fillRect l="-357" t="-208197" r="-101071" b="-124590"/>
                          </a:stretch>
                        </a:blipFill>
                      </a:tcPr>
                    </a:tc>
                    <a:tc>
                      <a:txBody>
                        <a:bodyPr/>
                        <a:lstStyle/>
                        <a:p>
                          <a:pPr algn="ctr"/>
                          <a:r>
                            <a:rPr lang="en-IE" dirty="0"/>
                            <a:t>55˚</a:t>
                          </a:r>
                        </a:p>
                      </a:txBody>
                      <a:tcPr/>
                    </a:tc>
                    <a:extLst>
                      <a:ext uri="{0D108BD9-81ED-4DB2-BD59-A6C34878D82A}">
                        <a16:rowId xmlns:a16="http://schemas.microsoft.com/office/drawing/2014/main" val="450970095"/>
                      </a:ext>
                    </a:extLst>
                  </a:tr>
                  <a:tr h="370840">
                    <a:tc>
                      <a:txBody>
                        <a:bodyPr/>
                        <a:lstStyle/>
                        <a:p>
                          <a:endParaRPr lang="en-US"/>
                        </a:p>
                      </a:txBody>
                      <a:tcPr>
                        <a:blipFill>
                          <a:blip r:embed="rId4"/>
                          <a:stretch>
                            <a:fillRect l="-357" t="-308197" r="-101071" b="-24590"/>
                          </a:stretch>
                        </a:blipFill>
                      </a:tcPr>
                    </a:tc>
                    <a:tc>
                      <a:txBody>
                        <a:bodyPr/>
                        <a:lstStyle/>
                        <a:p>
                          <a:pPr algn="ctr"/>
                          <a:r>
                            <a:rPr lang="en-IE" dirty="0"/>
                            <a:t>45˚</a:t>
                          </a:r>
                        </a:p>
                      </a:txBody>
                      <a:tcPr/>
                    </a:tc>
                    <a:extLst>
                      <a:ext uri="{0D108BD9-81ED-4DB2-BD59-A6C34878D82A}">
                        <a16:rowId xmlns:a16="http://schemas.microsoft.com/office/drawing/2014/main" val="4109538309"/>
                      </a:ext>
                    </a:extLst>
                  </a:tr>
                </a:tbl>
              </a:graphicData>
            </a:graphic>
          </p:graphicFrame>
        </mc:Fallback>
      </mc:AlternateContent>
    </p:spTree>
    <p:extLst>
      <p:ext uri="{BB962C8B-B14F-4D97-AF65-F5344CB8AC3E}">
        <p14:creationId xmlns:p14="http://schemas.microsoft.com/office/powerpoint/2010/main" val="398760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CF15D46-3BAC-A3CD-F862-3793DB7A0383}"/>
              </a:ext>
            </a:extLst>
          </p:cNvPr>
          <p:cNvSpPr>
            <a:spLocks noGrp="1" noChangeArrowheads="1"/>
          </p:cNvSpPr>
          <p:nvPr>
            <p:ph type="title"/>
          </p:nvPr>
        </p:nvSpPr>
        <p:spPr>
          <a:xfrm>
            <a:off x="3295650" y="117475"/>
            <a:ext cx="5565775" cy="588963"/>
          </a:xfrm>
        </p:spPr>
        <p:txBody>
          <a:bodyPr/>
          <a:lstStyle/>
          <a:p>
            <a:pPr algn="ctr"/>
            <a:r>
              <a:rPr lang="en-US" altLang="en-US" sz="3600" dirty="0">
                <a:latin typeface="Goudy Old Style" panose="02020502050305020303" pitchFamily="18" charset="0"/>
              </a:rPr>
              <a:t>Dynamic Contact Angle</a:t>
            </a:r>
            <a:endParaRPr lang="en-IE" altLang="en-US" sz="3600" dirty="0">
              <a:latin typeface="Goudy Old Style" panose="02020502050305020303"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A81453-901C-E7D3-BEC7-169194E0E5B1}"/>
                  </a:ext>
                </a:extLst>
              </p:cNvPr>
              <p:cNvSpPr>
                <a:spLocks noGrp="1"/>
              </p:cNvSpPr>
              <p:nvPr>
                <p:ph idx="1"/>
              </p:nvPr>
            </p:nvSpPr>
            <p:spPr>
              <a:xfrm>
                <a:off x="1127125" y="971296"/>
                <a:ext cx="10081649" cy="2495550"/>
              </a:xfrm>
            </p:spPr>
            <p:txBody>
              <a:bodyPr rtlCol="0">
                <a:normAutofit/>
              </a:bodyPr>
              <a:lstStyle/>
              <a:p>
                <a:pPr fontAlgn="auto">
                  <a:spcAft>
                    <a:spcPts val="0"/>
                  </a:spcAft>
                  <a:defRPr/>
                </a:pPr>
                <a:r>
                  <a:rPr lang="en-US" sz="2000" dirty="0">
                    <a:latin typeface="Goudy Old Style" panose="02020502050305020303" pitchFamily="18" charset="0"/>
                  </a:rPr>
                  <a:t>Dynamic Contact Angle with </a:t>
                </a:r>
                <a14:m>
                  <m:oMath xmlns:m="http://schemas.openxmlformats.org/officeDocument/2006/math">
                    <m:sSub>
                      <m:sSubPr>
                        <m:ctrlPr>
                          <a:rPr lang="en-US" sz="2000" i="1" smtClean="0">
                            <a:latin typeface="Cambria Math" panose="02040503050406030204" pitchFamily="18" charset="0"/>
                          </a:rPr>
                        </m:ctrlPr>
                      </m:sSubPr>
                      <m:e>
                        <m:r>
                          <a:rPr lang="en-IE" sz="2000" b="0" i="1" smtClean="0">
                            <a:latin typeface="Cambria Math" panose="02040503050406030204" pitchFamily="18" charset="0"/>
                          </a:rPr>
                          <m:t>𝑈</m:t>
                        </m:r>
                      </m:e>
                      <m:sub>
                        <m:r>
                          <a:rPr lang="en-US" sz="2000" i="1" smtClean="0">
                            <a:latin typeface="Cambria Math" panose="02040503050406030204" pitchFamily="18" charset="0"/>
                          </a:rPr>
                          <m:t>𝜃</m:t>
                        </m:r>
                      </m:sub>
                    </m:sSub>
                    <m:r>
                      <a:rPr lang="en-IE" sz="2000" b="0" i="1" smtClean="0">
                        <a:latin typeface="Cambria Math" panose="02040503050406030204" pitchFamily="18" charset="0"/>
                      </a:rPr>
                      <m:t>=6.155</m:t>
                    </m:r>
                  </m:oMath>
                </a14:m>
                <a:r>
                  <a:rPr lang="en-US" sz="2000" dirty="0">
                    <a:latin typeface="Goudy Old Style" panose="02020502050305020303" pitchFamily="18" charset="0"/>
                  </a:rPr>
                  <a:t>. This is the value that Juan found made the simulations match best with what we would expect. </a:t>
                </a:r>
              </a:p>
              <a:p>
                <a:pPr fontAlgn="auto">
                  <a:spcAft>
                    <a:spcPts val="0"/>
                  </a:spcAft>
                  <a:defRPr/>
                </a:pPr>
                <a:r>
                  <a:rPr lang="en-US" sz="2000" dirty="0">
                    <a:latin typeface="Goudy Old Style" panose="02020502050305020303" pitchFamily="18" charset="0"/>
                  </a:rPr>
                  <a:t>The </a:t>
                </a:r>
                <a:r>
                  <a:rPr lang="en-US" sz="2000" dirty="0" err="1">
                    <a:latin typeface="Goudy Old Style" panose="02020502050305020303" pitchFamily="18" charset="0"/>
                  </a:rPr>
                  <a:t>BlockMesh</a:t>
                </a:r>
                <a:r>
                  <a:rPr lang="en-US" sz="2000" dirty="0">
                    <a:latin typeface="Goudy Old Style" panose="02020502050305020303" pitchFamily="18" charset="0"/>
                  </a:rPr>
                  <a:t> was (400 1 600). </a:t>
                </a:r>
              </a:p>
              <a:p>
                <a:pPr fontAlgn="auto">
                  <a:spcAft>
                    <a:spcPts val="0"/>
                  </a:spcAft>
                  <a:defRPr/>
                </a:pPr>
                <a:r>
                  <a:rPr lang="en-US" sz="2000" dirty="0">
                    <a:latin typeface="Goudy Old Style" panose="02020502050305020303" pitchFamily="18" charset="0"/>
                  </a:rPr>
                  <a:t>Ran on 40 cores for about 20 hours.   </a:t>
                </a:r>
                <a:endParaRPr lang="en-US" dirty="0"/>
              </a:p>
            </p:txBody>
          </p:sp>
        </mc:Choice>
        <mc:Fallback xmlns="">
          <p:sp>
            <p:nvSpPr>
              <p:cNvPr id="3" name="Content Placeholder 2">
                <a:extLst>
                  <a:ext uri="{FF2B5EF4-FFF2-40B4-BE49-F238E27FC236}">
                    <a16:creationId xmlns:a16="http://schemas.microsoft.com/office/drawing/2014/main" id="{6EA81453-901C-E7D3-BEC7-169194E0E5B1}"/>
                  </a:ext>
                </a:extLst>
              </p:cNvPr>
              <p:cNvSpPr>
                <a:spLocks noGrp="1" noRot="1" noChangeAspect="1" noMove="1" noResize="1" noEditPoints="1" noAdjustHandles="1" noChangeArrowheads="1" noChangeShapeType="1" noTextEdit="1"/>
              </p:cNvSpPr>
              <p:nvPr>
                <p:ph idx="1"/>
              </p:nvPr>
            </p:nvSpPr>
            <p:spPr>
              <a:xfrm>
                <a:off x="1127125" y="971296"/>
                <a:ext cx="10081649" cy="2495550"/>
              </a:xfrm>
              <a:blipFill>
                <a:blip r:embed="rId5"/>
                <a:stretch>
                  <a:fillRect l="-544" t="-2439"/>
                </a:stretch>
              </a:blipFill>
            </p:spPr>
            <p:txBody>
              <a:bodyPr/>
              <a:lstStyle/>
              <a:p>
                <a:r>
                  <a:rPr lang="en-IE">
                    <a:noFill/>
                  </a:rPr>
                  <a:t> </a:t>
                </a:r>
              </a:p>
            </p:txBody>
          </p:sp>
        </mc:Fallback>
      </mc:AlternateContent>
      <p:sp>
        <p:nvSpPr>
          <p:cNvPr id="4" name="Rectangle 3">
            <a:extLst>
              <a:ext uri="{FF2B5EF4-FFF2-40B4-BE49-F238E27FC236}">
                <a16:creationId xmlns:a16="http://schemas.microsoft.com/office/drawing/2014/main" id="{C7464B1C-1092-87C2-88DB-32A5D0255E8B}"/>
              </a:ext>
            </a:extLst>
          </p:cNvPr>
          <p:cNvSpPr/>
          <p:nvPr/>
        </p:nvSpPr>
        <p:spPr>
          <a:xfrm>
            <a:off x="1371600" y="803275"/>
            <a:ext cx="9456738" cy="96838"/>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pic>
        <p:nvPicPr>
          <p:cNvPr id="2" name="Dynamic_6155Ut_vid">
            <a:hlinkClick r:id="" action="ppaction://media"/>
            <a:extLst>
              <a:ext uri="{FF2B5EF4-FFF2-40B4-BE49-F238E27FC236}">
                <a16:creationId xmlns:a16="http://schemas.microsoft.com/office/drawing/2014/main" id="{2CD415CC-E95F-7C3D-EBDC-F6B32D3D5C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79406" y="2417857"/>
            <a:ext cx="7541163" cy="4241904"/>
          </a:xfrm>
          <a:prstGeom prst="rect">
            <a:avLst/>
          </a:prstGeom>
        </p:spPr>
      </p:pic>
      <p:sp>
        <p:nvSpPr>
          <p:cNvPr id="6" name="Rectangle: Rounded Corners 5">
            <a:extLst>
              <a:ext uri="{FF2B5EF4-FFF2-40B4-BE49-F238E27FC236}">
                <a16:creationId xmlns:a16="http://schemas.microsoft.com/office/drawing/2014/main" id="{4A8DD919-ABD1-2F4B-6B67-8DA16D2F7BBC}"/>
              </a:ext>
            </a:extLst>
          </p:cNvPr>
          <p:cNvSpPr/>
          <p:nvPr/>
        </p:nvSpPr>
        <p:spPr>
          <a:xfrm>
            <a:off x="8950632" y="1992939"/>
            <a:ext cx="3113549" cy="38149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b="1" dirty="0">
                <a:solidFill>
                  <a:schemeClr val="tx1"/>
                </a:solidFill>
                <a:latin typeface="Goudy Old Style" panose="02020502050305020303" pitchFamily="18" charset="0"/>
              </a:rPr>
              <a:t>Maximum Spreading =0.014m </a:t>
            </a:r>
            <a:endParaRPr lang="en-IE" dirty="0">
              <a:solidFill>
                <a:schemeClr val="tx1"/>
              </a:solidFill>
              <a:latin typeface="Goudy Old Style" panose="02020502050305020303" pitchFamily="18" charset="0"/>
            </a:endParaRPr>
          </a:p>
        </p:txBody>
      </p:sp>
    </p:spTree>
    <p:extLst>
      <p:ext uri="{BB962C8B-B14F-4D97-AF65-F5344CB8AC3E}">
        <p14:creationId xmlns:p14="http://schemas.microsoft.com/office/powerpoint/2010/main" val="182222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CF15D46-3BAC-A3CD-F862-3793DB7A0383}"/>
              </a:ext>
            </a:extLst>
          </p:cNvPr>
          <p:cNvSpPr>
            <a:spLocks noGrp="1" noChangeArrowheads="1"/>
          </p:cNvSpPr>
          <p:nvPr>
            <p:ph type="title"/>
          </p:nvPr>
        </p:nvSpPr>
        <p:spPr>
          <a:xfrm>
            <a:off x="3295650" y="117475"/>
            <a:ext cx="5565775" cy="588963"/>
          </a:xfrm>
        </p:spPr>
        <p:txBody>
          <a:bodyPr/>
          <a:lstStyle/>
          <a:p>
            <a:pPr algn="ctr"/>
            <a:r>
              <a:rPr lang="en-US" altLang="en-US" sz="3600" dirty="0">
                <a:latin typeface="Goudy Old Style" panose="02020502050305020303" pitchFamily="18" charset="0"/>
              </a:rPr>
              <a:t>Dynamic Contact Angle</a:t>
            </a:r>
            <a:endParaRPr lang="en-IE" altLang="en-US" sz="3600" dirty="0">
              <a:latin typeface="Goudy Old Style" panose="02020502050305020303"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A81453-901C-E7D3-BEC7-169194E0E5B1}"/>
                  </a:ext>
                </a:extLst>
              </p:cNvPr>
              <p:cNvSpPr>
                <a:spLocks noGrp="1"/>
              </p:cNvSpPr>
              <p:nvPr>
                <p:ph idx="1"/>
              </p:nvPr>
            </p:nvSpPr>
            <p:spPr>
              <a:xfrm>
                <a:off x="1127125" y="941797"/>
                <a:ext cx="10353675" cy="2495550"/>
              </a:xfrm>
            </p:spPr>
            <p:txBody>
              <a:bodyPr rtlCol="0">
                <a:normAutofit/>
              </a:bodyPr>
              <a:lstStyle/>
              <a:p>
                <a:pPr fontAlgn="auto">
                  <a:spcAft>
                    <a:spcPts val="0"/>
                  </a:spcAft>
                  <a:defRPr/>
                </a:pPr>
                <a:r>
                  <a:rPr lang="en-US" sz="2000" dirty="0">
                    <a:latin typeface="Goudy Old Style" panose="02020502050305020303" pitchFamily="18" charset="0"/>
                  </a:rPr>
                  <a:t>We can also check the effect the value </a:t>
                </a:r>
                <a:r>
                  <a:rPr lang="en-US" sz="2000" dirty="0">
                    <a:solidFill>
                      <a:schemeClr val="tx1"/>
                    </a:solidFill>
                    <a:latin typeface="Goudy Old Style" panose="02020502050305020303" pitchFamily="18" charset="0"/>
                  </a:rPr>
                  <a:t>of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n-IE" sz="2000" b="0" i="1" smtClean="0">
                            <a:solidFill>
                              <a:schemeClr val="tx1"/>
                            </a:solidFill>
                            <a:latin typeface="Cambria Math" panose="02040503050406030204" pitchFamily="18" charset="0"/>
                          </a:rPr>
                          <m:t>𝑈</m:t>
                        </m:r>
                      </m:e>
                      <m:sub>
                        <m:r>
                          <a:rPr lang="en-US" sz="2000" i="1" smtClean="0">
                            <a:solidFill>
                              <a:schemeClr val="tx1"/>
                            </a:solidFill>
                            <a:latin typeface="Cambria Math" panose="02040503050406030204" pitchFamily="18" charset="0"/>
                          </a:rPr>
                          <m:t>𝜃</m:t>
                        </m:r>
                      </m:sub>
                    </m:sSub>
                  </m:oMath>
                </a14:m>
                <a:r>
                  <a:rPr lang="en-US" sz="2000" dirty="0">
                    <a:latin typeface="Goudy Old Style" panose="02020502050305020303" pitchFamily="18" charset="0"/>
                  </a:rPr>
                  <a:t> by performing simulations with a larger (18) and smaller (1) value of </a:t>
                </a:r>
                <a14:m>
                  <m:oMath xmlns:m="http://schemas.openxmlformats.org/officeDocument/2006/math">
                    <m:sSub>
                      <m:sSubPr>
                        <m:ctrlPr>
                          <a:rPr lang="en-US" sz="2000" i="1">
                            <a:latin typeface="Cambria Math" panose="02040503050406030204" pitchFamily="18" charset="0"/>
                          </a:rPr>
                        </m:ctrlPr>
                      </m:sSubPr>
                      <m:e>
                        <m:r>
                          <a:rPr lang="en-IE" sz="2000" i="1">
                            <a:latin typeface="Cambria Math" panose="02040503050406030204" pitchFamily="18" charset="0"/>
                          </a:rPr>
                          <m:t>𝑈</m:t>
                        </m:r>
                      </m:e>
                      <m:sub>
                        <m:r>
                          <a:rPr lang="en-US" sz="2000" i="1">
                            <a:latin typeface="Cambria Math" panose="02040503050406030204" pitchFamily="18" charset="0"/>
                          </a:rPr>
                          <m:t>𝜃</m:t>
                        </m:r>
                      </m:sub>
                    </m:sSub>
                  </m:oMath>
                </a14:m>
                <a:r>
                  <a:rPr lang="en-US" sz="2000" dirty="0">
                    <a:latin typeface="Goudy Old Style" panose="02020502050305020303" pitchFamily="18" charset="0"/>
                  </a:rPr>
                  <a:t>.</a:t>
                </a:r>
              </a:p>
              <a:p>
                <a:pPr eaLnBrk="1" fontAlgn="auto" hangingPunct="1">
                  <a:spcAft>
                    <a:spcPts val="0"/>
                  </a:spcAft>
                  <a:defRPr/>
                </a:pPr>
                <a:r>
                  <a:rPr lang="en-US" sz="2000" dirty="0">
                    <a:latin typeface="Goudy Old Style" panose="02020502050305020303" pitchFamily="18" charset="0"/>
                  </a:rPr>
                  <a:t>Same </a:t>
                </a:r>
                <a:r>
                  <a:rPr lang="en-US" sz="2000" dirty="0" err="1">
                    <a:latin typeface="Goudy Old Style" panose="02020502050305020303" pitchFamily="18" charset="0"/>
                  </a:rPr>
                  <a:t>blockMesh</a:t>
                </a:r>
                <a:r>
                  <a:rPr lang="en-US" sz="2000" dirty="0">
                    <a:latin typeface="Goudy Old Style" panose="02020502050305020303" pitchFamily="18" charset="0"/>
                  </a:rPr>
                  <a:t> as before </a:t>
                </a:r>
              </a:p>
              <a:p>
                <a:pPr eaLnBrk="1" fontAlgn="auto" hangingPunct="1">
                  <a:spcAft>
                    <a:spcPts val="0"/>
                  </a:spcAft>
                  <a:defRPr/>
                </a:pPr>
                <a:r>
                  <a:rPr lang="en-US" sz="2000" dirty="0">
                    <a:latin typeface="Goudy Old Style" panose="02020502050305020303" pitchFamily="18" charset="0"/>
                  </a:rPr>
                  <a:t>They were both ran on 40 cores for about 20 hours.  </a:t>
                </a:r>
              </a:p>
              <a:p>
                <a:pPr fontAlgn="auto">
                  <a:spcAft>
                    <a:spcPts val="0"/>
                  </a:spcAft>
                  <a:defRPr/>
                </a:pPr>
                <a:endParaRPr lang="en-US" sz="2000" dirty="0">
                  <a:latin typeface="Goudy Old Style" panose="02020502050305020303" pitchFamily="18" charset="0"/>
                </a:endParaRPr>
              </a:p>
            </p:txBody>
          </p:sp>
        </mc:Choice>
        <mc:Fallback xmlns="">
          <p:sp>
            <p:nvSpPr>
              <p:cNvPr id="3" name="Content Placeholder 2">
                <a:extLst>
                  <a:ext uri="{FF2B5EF4-FFF2-40B4-BE49-F238E27FC236}">
                    <a16:creationId xmlns:a16="http://schemas.microsoft.com/office/drawing/2014/main" id="{6EA81453-901C-E7D3-BEC7-169194E0E5B1}"/>
                  </a:ext>
                </a:extLst>
              </p:cNvPr>
              <p:cNvSpPr>
                <a:spLocks noGrp="1" noRot="1" noChangeAspect="1" noMove="1" noResize="1" noEditPoints="1" noAdjustHandles="1" noChangeArrowheads="1" noChangeShapeType="1" noTextEdit="1"/>
              </p:cNvSpPr>
              <p:nvPr>
                <p:ph idx="1"/>
              </p:nvPr>
            </p:nvSpPr>
            <p:spPr>
              <a:xfrm>
                <a:off x="1127125" y="941797"/>
                <a:ext cx="10353675" cy="2495550"/>
              </a:xfrm>
              <a:blipFill>
                <a:blip r:embed="rId7"/>
                <a:stretch>
                  <a:fillRect l="-530" t="-2439"/>
                </a:stretch>
              </a:blipFill>
            </p:spPr>
            <p:txBody>
              <a:bodyPr/>
              <a:lstStyle/>
              <a:p>
                <a:r>
                  <a:rPr lang="en-IE">
                    <a:noFill/>
                  </a:rPr>
                  <a:t> </a:t>
                </a:r>
              </a:p>
            </p:txBody>
          </p:sp>
        </mc:Fallback>
      </mc:AlternateContent>
      <p:sp>
        <p:nvSpPr>
          <p:cNvPr id="4" name="Rectangle 3">
            <a:extLst>
              <a:ext uri="{FF2B5EF4-FFF2-40B4-BE49-F238E27FC236}">
                <a16:creationId xmlns:a16="http://schemas.microsoft.com/office/drawing/2014/main" id="{C7464B1C-1092-87C2-88DB-32A5D0255E8B}"/>
              </a:ext>
            </a:extLst>
          </p:cNvPr>
          <p:cNvSpPr/>
          <p:nvPr/>
        </p:nvSpPr>
        <p:spPr>
          <a:xfrm>
            <a:off x="1371600" y="803275"/>
            <a:ext cx="9456738" cy="96838"/>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mc:AlternateContent xmlns:mc="http://schemas.openxmlformats.org/markup-compatibility/2006" xmlns:a14="http://schemas.microsoft.com/office/drawing/2010/main">
        <mc:Choice Requires="a14">
          <p:sp>
            <p:nvSpPr>
              <p:cNvPr id="5" name="TextBox 5">
                <a:extLst>
                  <a:ext uri="{FF2B5EF4-FFF2-40B4-BE49-F238E27FC236}">
                    <a16:creationId xmlns:a16="http://schemas.microsoft.com/office/drawing/2014/main" id="{DEE2170E-9883-D18E-F593-8B5EC5C366D1}"/>
                  </a:ext>
                </a:extLst>
              </p:cNvPr>
              <p:cNvSpPr txBox="1">
                <a:spLocks noChangeArrowheads="1"/>
              </p:cNvSpPr>
              <p:nvPr/>
            </p:nvSpPr>
            <p:spPr bwMode="auto">
              <a:xfrm>
                <a:off x="2761998" y="2484890"/>
                <a:ext cx="986637"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auto">
                  <a:spcAft>
                    <a:spcPts val="0"/>
                  </a:spcAft>
                  <a:defRPr/>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IE" sz="2000" b="1" i="0" smtClean="0">
                              <a:latin typeface="Cambria Math" panose="02040503050406030204" pitchFamily="18" charset="0"/>
                            </a:rPr>
                            <m:t>𝐔</m:t>
                          </m:r>
                        </m:e>
                        <m:sub>
                          <m:r>
                            <a:rPr lang="en-US" sz="2000" b="1" i="0" smtClean="0">
                              <a:latin typeface="Cambria Math" panose="02040503050406030204" pitchFamily="18" charset="0"/>
                            </a:rPr>
                            <m:t>𝛉</m:t>
                          </m:r>
                        </m:sub>
                      </m:sSub>
                      <m:r>
                        <a:rPr lang="en-IE" sz="2000" b="1" i="0" smtClean="0">
                          <a:latin typeface="Cambria Math" panose="02040503050406030204" pitchFamily="18" charset="0"/>
                        </a:rPr>
                        <m:t>=</m:t>
                      </m:r>
                      <m:r>
                        <a:rPr lang="en-IE" sz="2000" b="1" i="0" smtClean="0">
                          <a:latin typeface="Cambria Math" panose="02040503050406030204" pitchFamily="18" charset="0"/>
                        </a:rPr>
                        <m:t>𝟏</m:t>
                      </m:r>
                    </m:oMath>
                  </m:oMathPara>
                </a14:m>
                <a:endParaRPr lang="en-US" sz="1800" b="1" dirty="0">
                  <a:latin typeface="Goudy Old Style" panose="02020502050305020303" pitchFamily="18" charset="0"/>
                </a:endParaRPr>
              </a:p>
            </p:txBody>
          </p:sp>
        </mc:Choice>
        <mc:Fallback xmlns="">
          <p:sp>
            <p:nvSpPr>
              <p:cNvPr id="5" name="TextBox 5">
                <a:extLst>
                  <a:ext uri="{FF2B5EF4-FFF2-40B4-BE49-F238E27FC236}">
                    <a16:creationId xmlns:a16="http://schemas.microsoft.com/office/drawing/2014/main" id="{DEE2170E-9883-D18E-F593-8B5EC5C366D1}"/>
                  </a:ext>
                </a:extLst>
              </p:cNvPr>
              <p:cNvSpPr txBox="1">
                <a:spLocks noRot="1" noChangeAspect="1" noMove="1" noResize="1" noEditPoints="1" noAdjustHandles="1" noChangeArrowheads="1" noChangeShapeType="1" noTextEdit="1"/>
              </p:cNvSpPr>
              <p:nvPr/>
            </p:nvSpPr>
            <p:spPr bwMode="auto">
              <a:xfrm>
                <a:off x="2761998" y="2484890"/>
                <a:ext cx="986637" cy="400110"/>
              </a:xfrm>
              <a:prstGeom prst="rect">
                <a:avLst/>
              </a:prstGeom>
              <a:blipFill>
                <a:blip r:embed="rId8"/>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7D9A54F-D4B2-61CD-985B-10FA1B8DF440}"/>
                  </a:ext>
                </a:extLst>
              </p:cNvPr>
              <p:cNvSpPr txBox="1">
                <a:spLocks noChangeArrowheads="1"/>
              </p:cNvSpPr>
              <p:nvPr/>
            </p:nvSpPr>
            <p:spPr bwMode="auto">
              <a:xfrm>
                <a:off x="8488617" y="2484890"/>
                <a:ext cx="1135651"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fontAlgn="auto">
                  <a:spcAft>
                    <a:spcPts val="0"/>
                  </a:spcAft>
                  <a:defRPr/>
                </a:pPr>
                <a14:m>
                  <m:oMathPara xmlns:m="http://schemas.openxmlformats.org/officeDocument/2006/math">
                    <m:oMathParaPr>
                      <m:jc m:val="centerGroup"/>
                    </m:oMathParaPr>
                    <m:oMath xmlns:m="http://schemas.openxmlformats.org/officeDocument/2006/math">
                      <m:sSub>
                        <m:sSubPr>
                          <m:ctrlPr>
                            <a:rPr lang="en-US" sz="2000" b="1" i="1" smtClean="0">
                              <a:latin typeface="Cambria Math" panose="02040503050406030204" pitchFamily="18" charset="0"/>
                            </a:rPr>
                          </m:ctrlPr>
                        </m:sSubPr>
                        <m:e>
                          <m:r>
                            <a:rPr lang="en-IE" sz="2000" b="1" i="0" smtClean="0">
                              <a:latin typeface="Cambria Math" panose="02040503050406030204" pitchFamily="18" charset="0"/>
                            </a:rPr>
                            <m:t>𝐔</m:t>
                          </m:r>
                        </m:e>
                        <m:sub>
                          <m:r>
                            <a:rPr lang="en-US" sz="2000" b="1" i="0" smtClean="0">
                              <a:latin typeface="Cambria Math" panose="02040503050406030204" pitchFamily="18" charset="0"/>
                            </a:rPr>
                            <m:t>𝛉</m:t>
                          </m:r>
                        </m:sub>
                      </m:sSub>
                      <m:r>
                        <a:rPr lang="en-IE" sz="2000" b="1" i="0" smtClean="0">
                          <a:latin typeface="Cambria Math" panose="02040503050406030204" pitchFamily="18" charset="0"/>
                        </a:rPr>
                        <m:t>=</m:t>
                      </m:r>
                      <m:r>
                        <a:rPr lang="en-IE" sz="2000" b="1" i="0" smtClean="0">
                          <a:latin typeface="Cambria Math" panose="02040503050406030204" pitchFamily="18" charset="0"/>
                        </a:rPr>
                        <m:t>𝟏𝟖</m:t>
                      </m:r>
                    </m:oMath>
                  </m:oMathPara>
                </a14:m>
                <a:endParaRPr lang="en-US" sz="1800" b="1" dirty="0">
                  <a:latin typeface="Goudy Old Style" panose="02020502050305020303" pitchFamily="18" charset="0"/>
                </a:endParaRPr>
              </a:p>
            </p:txBody>
          </p:sp>
        </mc:Choice>
        <mc:Fallback xmlns="">
          <p:sp>
            <p:nvSpPr>
              <p:cNvPr id="6" name="TextBox 5">
                <a:extLst>
                  <a:ext uri="{FF2B5EF4-FFF2-40B4-BE49-F238E27FC236}">
                    <a16:creationId xmlns:a16="http://schemas.microsoft.com/office/drawing/2014/main" id="{F7D9A54F-D4B2-61CD-985B-10FA1B8DF440}"/>
                  </a:ext>
                </a:extLst>
              </p:cNvPr>
              <p:cNvSpPr txBox="1">
                <a:spLocks noRot="1" noChangeAspect="1" noMove="1" noResize="1" noEditPoints="1" noAdjustHandles="1" noChangeArrowheads="1" noChangeShapeType="1" noTextEdit="1"/>
              </p:cNvSpPr>
              <p:nvPr/>
            </p:nvSpPr>
            <p:spPr bwMode="auto">
              <a:xfrm>
                <a:off x="8488617" y="2484890"/>
                <a:ext cx="1135651" cy="400110"/>
              </a:xfrm>
              <a:prstGeom prst="rect">
                <a:avLst/>
              </a:prstGeom>
              <a:blipFill>
                <a:blip r:embed="rId9"/>
                <a:stretch>
                  <a:fillRect b="-15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noFill/>
                  </a:rPr>
                  <a:t> </a:t>
                </a:r>
              </a:p>
            </p:txBody>
          </p:sp>
        </mc:Fallback>
      </mc:AlternateContent>
      <p:pic>
        <p:nvPicPr>
          <p:cNvPr id="7" name="Dynamic_1Ut_vid">
            <a:hlinkClick r:id="" action="ppaction://media"/>
            <a:extLst>
              <a:ext uri="{FF2B5EF4-FFF2-40B4-BE49-F238E27FC236}">
                <a16:creationId xmlns:a16="http://schemas.microsoft.com/office/drawing/2014/main" id="{4249220D-F8B3-3EAB-B217-DADB2ABF740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75921" y="3078480"/>
            <a:ext cx="5558790" cy="3126819"/>
          </a:xfrm>
          <a:prstGeom prst="rect">
            <a:avLst/>
          </a:prstGeom>
        </p:spPr>
      </p:pic>
      <p:pic>
        <p:nvPicPr>
          <p:cNvPr id="8" name="Dynamic_18Ut_vid">
            <a:hlinkClick r:id="" action="ppaction://media"/>
            <a:extLst>
              <a:ext uri="{FF2B5EF4-FFF2-40B4-BE49-F238E27FC236}">
                <a16:creationId xmlns:a16="http://schemas.microsoft.com/office/drawing/2014/main" id="{EDE3C517-78B0-132F-5491-04ECCECA44C2}"/>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6277048" y="3078480"/>
            <a:ext cx="5558789" cy="3126819"/>
          </a:xfrm>
          <a:prstGeom prst="rect">
            <a:avLst/>
          </a:prstGeom>
        </p:spPr>
      </p:pic>
      <p:sp>
        <p:nvSpPr>
          <p:cNvPr id="9" name="Rectangle: Rounded Corners 8">
            <a:extLst>
              <a:ext uri="{FF2B5EF4-FFF2-40B4-BE49-F238E27FC236}">
                <a16:creationId xmlns:a16="http://schemas.microsoft.com/office/drawing/2014/main" id="{21C23618-FD8E-75CC-1061-D2AEA350AF66}"/>
              </a:ext>
            </a:extLst>
          </p:cNvPr>
          <p:cNvSpPr/>
          <p:nvPr/>
        </p:nvSpPr>
        <p:spPr>
          <a:xfrm>
            <a:off x="1547944" y="6359033"/>
            <a:ext cx="3414744" cy="38149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b="1" dirty="0">
                <a:solidFill>
                  <a:schemeClr val="tx1"/>
                </a:solidFill>
                <a:latin typeface="Goudy Old Style" panose="02020502050305020303" pitchFamily="18" charset="0"/>
              </a:rPr>
              <a:t>Maximum Spreading =0.0142m </a:t>
            </a:r>
            <a:endParaRPr lang="en-IE" dirty="0">
              <a:solidFill>
                <a:schemeClr val="tx1"/>
              </a:solidFill>
              <a:latin typeface="Goudy Old Style" panose="02020502050305020303" pitchFamily="18" charset="0"/>
            </a:endParaRPr>
          </a:p>
        </p:txBody>
      </p:sp>
      <p:sp>
        <p:nvSpPr>
          <p:cNvPr id="10" name="Rectangle: Rounded Corners 9">
            <a:extLst>
              <a:ext uri="{FF2B5EF4-FFF2-40B4-BE49-F238E27FC236}">
                <a16:creationId xmlns:a16="http://schemas.microsoft.com/office/drawing/2014/main" id="{B4334A53-0A70-6EC2-18AF-E372C085613A}"/>
              </a:ext>
            </a:extLst>
          </p:cNvPr>
          <p:cNvSpPr/>
          <p:nvPr/>
        </p:nvSpPr>
        <p:spPr>
          <a:xfrm>
            <a:off x="7516710" y="6359033"/>
            <a:ext cx="3079464" cy="381492"/>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b="1" dirty="0">
                <a:solidFill>
                  <a:schemeClr val="tx1"/>
                </a:solidFill>
                <a:latin typeface="Goudy Old Style" panose="02020502050305020303" pitchFamily="18" charset="0"/>
              </a:rPr>
              <a:t>Maximum Spreading =0.014m </a:t>
            </a:r>
            <a:endParaRPr lang="en-IE" dirty="0">
              <a:solidFill>
                <a:schemeClr val="tx1"/>
              </a:solidFill>
              <a:latin typeface="Goudy Old Style" panose="02020502050305020303" pitchFamily="18" charset="0"/>
            </a:endParaRPr>
          </a:p>
        </p:txBody>
      </p:sp>
    </p:spTree>
    <p:extLst>
      <p:ext uri="{BB962C8B-B14F-4D97-AF65-F5344CB8AC3E}">
        <p14:creationId xmlns:p14="http://schemas.microsoft.com/office/powerpoint/2010/main" val="343277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0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7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1987" name="Content Placeholder 2">
            <a:extLst>
              <a:ext uri="{FF2B5EF4-FFF2-40B4-BE49-F238E27FC236}">
                <a16:creationId xmlns:a16="http://schemas.microsoft.com/office/drawing/2014/main" id="{065E093C-4E17-D9B4-28F7-B6366F4A6BC1}"/>
              </a:ext>
            </a:extLst>
          </p:cNvPr>
          <p:cNvSpPr>
            <a:spLocks noGrp="1" noChangeArrowheads="1"/>
          </p:cNvSpPr>
          <p:nvPr>
            <p:ph idx="1"/>
          </p:nvPr>
        </p:nvSpPr>
        <p:spPr>
          <a:xfrm>
            <a:off x="383459" y="1523101"/>
            <a:ext cx="5377262" cy="5251325"/>
          </a:xfrm>
        </p:spPr>
        <p:txBody>
          <a:bodyPr/>
          <a:lstStyle/>
          <a:p>
            <a:pPr marL="0" indent="0">
              <a:buNone/>
            </a:pPr>
            <a:r>
              <a:rPr lang="en-IE" altLang="en-US" sz="2000" b="0" dirty="0">
                <a:solidFill>
                  <a:schemeClr val="bg1"/>
                </a:solidFill>
                <a:latin typeface="Goudy Old Style" panose="02020502050305020303" pitchFamily="18" charset="0"/>
              </a:rPr>
              <a:t>From the edge detection we can find the radius of the droplet on the python scale. We have previously approximated the droplet radius to be 0.003m</a:t>
            </a: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2000" dirty="0">
              <a:solidFill>
                <a:schemeClr val="bg1"/>
              </a:solidFill>
              <a:latin typeface="Goudy Old Style" panose="02020502050305020303" pitchFamily="18" charset="0"/>
            </a:endParaRPr>
          </a:p>
          <a:p>
            <a:pPr marL="0" indent="0">
              <a:buNone/>
            </a:pPr>
            <a:endParaRPr lang="en-US" altLang="en-US" sz="100" dirty="0">
              <a:solidFill>
                <a:schemeClr val="bg1"/>
              </a:solidFill>
              <a:latin typeface="Goudy Old Style" panose="02020502050305020303" pitchFamily="18" charset="0"/>
            </a:endParaRPr>
          </a:p>
          <a:p>
            <a:pPr marL="0" indent="0">
              <a:buNone/>
            </a:pPr>
            <a:r>
              <a:rPr lang="en-US" altLang="en-US" sz="2000" dirty="0">
                <a:solidFill>
                  <a:schemeClr val="bg1"/>
                </a:solidFill>
                <a:latin typeface="Goudy Old Style" panose="02020502050305020303" pitchFamily="18" charset="0"/>
              </a:rPr>
              <a:t>We can find the python scale for the maximum spread frame. </a:t>
            </a:r>
          </a:p>
          <a:p>
            <a:pPr marL="0" indent="0">
              <a:buNone/>
            </a:pPr>
            <a:r>
              <a:rPr lang="en-US" altLang="en-US" sz="2000" dirty="0">
                <a:solidFill>
                  <a:schemeClr val="bg1"/>
                </a:solidFill>
                <a:latin typeface="Goudy Old Style" panose="02020502050305020303" pitchFamily="18" charset="0"/>
              </a:rPr>
              <a:t>Thus, we use the previous scaling to calculate the real-world measurement which is approximately 0.0018m</a:t>
            </a:r>
          </a:p>
        </p:txBody>
      </p:sp>
      <p:sp>
        <p:nvSpPr>
          <p:cNvPr id="12" name="Rectangle 11">
            <a:extLst>
              <a:ext uri="{FF2B5EF4-FFF2-40B4-BE49-F238E27FC236}">
                <a16:creationId xmlns:a16="http://schemas.microsoft.com/office/drawing/2014/main" id="{8698EACD-333D-0D16-2113-FA2BA2794692}"/>
              </a:ext>
            </a:extLst>
          </p:cNvPr>
          <p:cNvSpPr/>
          <p:nvPr/>
        </p:nvSpPr>
        <p:spPr>
          <a:xfrm>
            <a:off x="1106360"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Maximum Spreading</a:t>
            </a:r>
            <a:endParaRPr lang="en-IE" dirty="0">
              <a:latin typeface="Goudy Old Style" panose="02020502050305020303" pitchFamily="18" charset="0"/>
            </a:endParaRP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F52EC4B2-231E-153A-3D01-D013F47F94ED}"/>
                  </a:ext>
                </a:extLst>
              </p:cNvPr>
              <p:cNvGraphicFramePr>
                <a:graphicFrameLocks noGrp="1"/>
              </p:cNvGraphicFramePr>
              <p:nvPr>
                <p:extLst>
                  <p:ext uri="{D42A27DB-BD31-4B8C-83A1-F6EECF244321}">
                    <p14:modId xmlns:p14="http://schemas.microsoft.com/office/powerpoint/2010/main" val="4187765814"/>
                  </p:ext>
                </p:extLst>
              </p:nvPr>
            </p:nvGraphicFramePr>
            <p:xfrm>
              <a:off x="5977186" y="2239110"/>
              <a:ext cx="5754508" cy="1112520"/>
            </p:xfrm>
            <a:graphic>
              <a:graphicData uri="http://schemas.openxmlformats.org/drawingml/2006/table">
                <a:tbl>
                  <a:tblPr firstRow="1" bandRow="1">
                    <a:tableStyleId>{073A0DAA-6AF3-43AB-8588-CEC1D06C72B9}</a:tableStyleId>
                  </a:tblPr>
                  <a:tblGrid>
                    <a:gridCol w="2877254">
                      <a:extLst>
                        <a:ext uri="{9D8B030D-6E8A-4147-A177-3AD203B41FA5}">
                          <a16:colId xmlns:a16="http://schemas.microsoft.com/office/drawing/2014/main" val="2728312743"/>
                        </a:ext>
                      </a:extLst>
                    </a:gridCol>
                    <a:gridCol w="2877254">
                      <a:extLst>
                        <a:ext uri="{9D8B030D-6E8A-4147-A177-3AD203B41FA5}">
                          <a16:colId xmlns:a16="http://schemas.microsoft.com/office/drawing/2014/main" val="1052666972"/>
                        </a:ext>
                      </a:extLst>
                    </a:gridCol>
                  </a:tblGrid>
                  <a:tr h="370840">
                    <a:tc>
                      <a:txBody>
                        <a:bodyPr/>
                        <a:lstStyle/>
                        <a:p>
                          <a:pPr algn="ctr"/>
                          <a:r>
                            <a:rPr lang="en-IE" i="0" dirty="0"/>
                            <a:t>Simulation</a:t>
                          </a:r>
                        </a:p>
                      </a:txBody>
                      <a:tcPr/>
                    </a:tc>
                    <a:tc>
                      <a:txBody>
                        <a:bodyPr/>
                        <a:lstStyle/>
                        <a:p>
                          <a:pPr algn="ctr"/>
                          <a:r>
                            <a:rPr lang="en-IE" dirty="0"/>
                            <a:t>Max. Spreading [m]</a:t>
                          </a:r>
                        </a:p>
                      </a:txBody>
                      <a:tcPr/>
                    </a:tc>
                    <a:extLst>
                      <a:ext uri="{0D108BD9-81ED-4DB2-BD59-A6C34878D82A}">
                        <a16:rowId xmlns:a16="http://schemas.microsoft.com/office/drawing/2014/main" val="2587220725"/>
                      </a:ext>
                    </a:extLst>
                  </a:tr>
                  <a:tr h="370840">
                    <a:tc>
                      <a:txBody>
                        <a:bodyPr/>
                        <a:lstStyle/>
                        <a:p>
                          <a:pPr algn="ctr"/>
                          <a14:m>
                            <m:oMathPara xmlns:m="http://schemas.openxmlformats.org/officeDocument/2006/math">
                              <m:oMathParaPr>
                                <m:jc m:val="centerGroup"/>
                              </m:oMathParaPr>
                              <m:oMath xmlns:m="http://schemas.openxmlformats.org/officeDocument/2006/math">
                                <m:r>
                                  <m:rPr>
                                    <m:sty m:val="p"/>
                                  </m:rPr>
                                  <a:rPr lang="en-IE" b="0" i="0" smtClean="0">
                                    <a:latin typeface="Cambria Math" panose="02040503050406030204" pitchFamily="18" charset="0"/>
                                  </a:rPr>
                                  <m:t>Constant</m:t>
                                </m:r>
                                <m:r>
                                  <a:rPr lang="en-IE" b="0" i="0" smtClean="0">
                                    <a:latin typeface="Cambria Math" panose="02040503050406030204" pitchFamily="18" charset="0"/>
                                  </a:rPr>
                                  <m:t> </m:t>
                                </m:r>
                                <m:r>
                                  <m:rPr>
                                    <m:sty m:val="p"/>
                                  </m:rPr>
                                  <a:rPr lang="en-IE" b="0" i="0" smtClean="0">
                                    <a:latin typeface="Cambria Math" panose="02040503050406030204" pitchFamily="18" charset="0"/>
                                  </a:rPr>
                                  <m:t>angle</m:t>
                                </m:r>
                              </m:oMath>
                            </m:oMathPara>
                          </a14:m>
                          <a:endParaRPr lang="en-IE" i="0" dirty="0"/>
                        </a:p>
                      </a:txBody>
                      <a:tcPr/>
                    </a:tc>
                    <a:tc>
                      <a:txBody>
                        <a:bodyPr/>
                        <a:lstStyle/>
                        <a:p>
                          <a:pPr algn="ctr"/>
                          <a:r>
                            <a:rPr lang="en-IE" dirty="0"/>
                            <a:t>0.00115 </a:t>
                          </a:r>
                        </a:p>
                      </a:txBody>
                      <a:tcPr/>
                    </a:tc>
                    <a:extLst>
                      <a:ext uri="{0D108BD9-81ED-4DB2-BD59-A6C34878D82A}">
                        <a16:rowId xmlns:a16="http://schemas.microsoft.com/office/drawing/2014/main" val="3362098899"/>
                      </a:ext>
                    </a:extLst>
                  </a:tr>
                  <a:tr h="370840">
                    <a:tc>
                      <a:txBody>
                        <a:bodyPr/>
                        <a:lstStyle/>
                        <a:p>
                          <a:pPr algn="ctr"/>
                          <a14:m>
                            <m:oMath xmlns:m="http://schemas.openxmlformats.org/officeDocument/2006/math">
                              <m:r>
                                <m:rPr>
                                  <m:sty m:val="p"/>
                                </m:rPr>
                                <a:rPr lang="en-IE" b="0" i="0" smtClean="0">
                                  <a:latin typeface="Cambria Math" panose="02040503050406030204" pitchFamily="18" charset="0"/>
                                </a:rPr>
                                <m:t>Dynamic</m:t>
                              </m:r>
                              <m:r>
                                <a:rPr lang="en-IE" b="0" i="0" smtClean="0">
                                  <a:latin typeface="Cambria Math" panose="02040503050406030204" pitchFamily="18" charset="0"/>
                                </a:rPr>
                                <m:t> </m:t>
                              </m:r>
                            </m:oMath>
                          </a14:m>
                          <a:r>
                            <a:rPr lang="en-IE" i="0" dirty="0"/>
                            <a:t>angle</a:t>
                          </a:r>
                        </a:p>
                      </a:txBody>
                      <a:tcPr/>
                    </a:tc>
                    <a:tc>
                      <a:txBody>
                        <a:bodyPr/>
                        <a:lstStyle/>
                        <a:p>
                          <a:pPr algn="ctr"/>
                          <a:r>
                            <a:rPr lang="en-IE" dirty="0"/>
                            <a:t>0.0014</a:t>
                          </a:r>
                        </a:p>
                      </a:txBody>
                      <a:tcPr/>
                    </a:tc>
                    <a:extLst>
                      <a:ext uri="{0D108BD9-81ED-4DB2-BD59-A6C34878D82A}">
                        <a16:rowId xmlns:a16="http://schemas.microsoft.com/office/drawing/2014/main" val="450970095"/>
                      </a:ext>
                    </a:extLst>
                  </a:tr>
                </a:tbl>
              </a:graphicData>
            </a:graphic>
          </p:graphicFrame>
        </mc:Choice>
        <mc:Fallback xmlns="">
          <p:graphicFrame>
            <p:nvGraphicFramePr>
              <p:cNvPr id="2" name="Table 1">
                <a:extLst>
                  <a:ext uri="{FF2B5EF4-FFF2-40B4-BE49-F238E27FC236}">
                    <a16:creationId xmlns:a16="http://schemas.microsoft.com/office/drawing/2014/main" id="{F52EC4B2-231E-153A-3D01-D013F47F94ED}"/>
                  </a:ext>
                </a:extLst>
              </p:cNvPr>
              <p:cNvGraphicFramePr>
                <a:graphicFrameLocks noGrp="1"/>
              </p:cNvGraphicFramePr>
              <p:nvPr>
                <p:extLst>
                  <p:ext uri="{D42A27DB-BD31-4B8C-83A1-F6EECF244321}">
                    <p14:modId xmlns:p14="http://schemas.microsoft.com/office/powerpoint/2010/main" val="4187765814"/>
                  </p:ext>
                </p:extLst>
              </p:nvPr>
            </p:nvGraphicFramePr>
            <p:xfrm>
              <a:off x="5977186" y="2239110"/>
              <a:ext cx="5754508" cy="1112520"/>
            </p:xfrm>
            <a:graphic>
              <a:graphicData uri="http://schemas.openxmlformats.org/drawingml/2006/table">
                <a:tbl>
                  <a:tblPr firstRow="1" bandRow="1">
                    <a:tableStyleId>{073A0DAA-6AF3-43AB-8588-CEC1D06C72B9}</a:tableStyleId>
                  </a:tblPr>
                  <a:tblGrid>
                    <a:gridCol w="2877254">
                      <a:extLst>
                        <a:ext uri="{9D8B030D-6E8A-4147-A177-3AD203B41FA5}">
                          <a16:colId xmlns:a16="http://schemas.microsoft.com/office/drawing/2014/main" val="2728312743"/>
                        </a:ext>
                      </a:extLst>
                    </a:gridCol>
                    <a:gridCol w="2877254">
                      <a:extLst>
                        <a:ext uri="{9D8B030D-6E8A-4147-A177-3AD203B41FA5}">
                          <a16:colId xmlns:a16="http://schemas.microsoft.com/office/drawing/2014/main" val="1052666972"/>
                        </a:ext>
                      </a:extLst>
                    </a:gridCol>
                  </a:tblGrid>
                  <a:tr h="370840">
                    <a:tc>
                      <a:txBody>
                        <a:bodyPr/>
                        <a:lstStyle/>
                        <a:p>
                          <a:pPr algn="ctr"/>
                          <a:r>
                            <a:rPr lang="en-IE" i="0" dirty="0"/>
                            <a:t>Simulation</a:t>
                          </a:r>
                        </a:p>
                      </a:txBody>
                      <a:tcPr/>
                    </a:tc>
                    <a:tc>
                      <a:txBody>
                        <a:bodyPr/>
                        <a:lstStyle/>
                        <a:p>
                          <a:pPr algn="ctr"/>
                          <a:r>
                            <a:rPr lang="en-IE" dirty="0"/>
                            <a:t>Max. Spreading [m]</a:t>
                          </a:r>
                        </a:p>
                      </a:txBody>
                      <a:tcPr/>
                    </a:tc>
                    <a:extLst>
                      <a:ext uri="{0D108BD9-81ED-4DB2-BD59-A6C34878D82A}">
                        <a16:rowId xmlns:a16="http://schemas.microsoft.com/office/drawing/2014/main" val="2587220725"/>
                      </a:ext>
                    </a:extLst>
                  </a:tr>
                  <a:tr h="370840">
                    <a:tc>
                      <a:txBody>
                        <a:bodyPr/>
                        <a:lstStyle/>
                        <a:p>
                          <a:endParaRPr lang="en-US"/>
                        </a:p>
                      </a:txBody>
                      <a:tcPr>
                        <a:blipFill>
                          <a:blip r:embed="rId3"/>
                          <a:stretch>
                            <a:fillRect l="-211" t="-106557" r="-100634" b="-126230"/>
                          </a:stretch>
                        </a:blipFill>
                      </a:tcPr>
                    </a:tc>
                    <a:tc>
                      <a:txBody>
                        <a:bodyPr/>
                        <a:lstStyle/>
                        <a:p>
                          <a:pPr algn="ctr"/>
                          <a:r>
                            <a:rPr lang="en-IE" dirty="0"/>
                            <a:t>0.00115 </a:t>
                          </a:r>
                        </a:p>
                      </a:txBody>
                      <a:tcPr/>
                    </a:tc>
                    <a:extLst>
                      <a:ext uri="{0D108BD9-81ED-4DB2-BD59-A6C34878D82A}">
                        <a16:rowId xmlns:a16="http://schemas.microsoft.com/office/drawing/2014/main" val="3362098899"/>
                      </a:ext>
                    </a:extLst>
                  </a:tr>
                  <a:tr h="370840">
                    <a:tc>
                      <a:txBody>
                        <a:bodyPr/>
                        <a:lstStyle/>
                        <a:p>
                          <a:endParaRPr lang="en-US"/>
                        </a:p>
                      </a:txBody>
                      <a:tcPr>
                        <a:blipFill>
                          <a:blip r:embed="rId3"/>
                          <a:stretch>
                            <a:fillRect l="-211" t="-206557" r="-100634" b="-26230"/>
                          </a:stretch>
                        </a:blipFill>
                      </a:tcPr>
                    </a:tc>
                    <a:tc>
                      <a:txBody>
                        <a:bodyPr/>
                        <a:lstStyle/>
                        <a:p>
                          <a:pPr algn="ctr"/>
                          <a:r>
                            <a:rPr lang="en-IE" dirty="0"/>
                            <a:t>0.0014</a:t>
                          </a:r>
                        </a:p>
                      </a:txBody>
                      <a:tcPr/>
                    </a:tc>
                    <a:extLst>
                      <a:ext uri="{0D108BD9-81ED-4DB2-BD59-A6C34878D82A}">
                        <a16:rowId xmlns:a16="http://schemas.microsoft.com/office/drawing/2014/main" val="450970095"/>
                      </a:ext>
                    </a:extLst>
                  </a:tr>
                </a:tbl>
              </a:graphicData>
            </a:graphic>
          </p:graphicFrame>
        </mc:Fallback>
      </mc:AlternateContent>
      <p:sp>
        <p:nvSpPr>
          <p:cNvPr id="3" name="Rectangle: Rounded Corners 2">
            <a:extLst>
              <a:ext uri="{FF2B5EF4-FFF2-40B4-BE49-F238E27FC236}">
                <a16:creationId xmlns:a16="http://schemas.microsoft.com/office/drawing/2014/main" id="{3E3C6726-20BF-8D30-58AE-E5D1569DFABD}"/>
              </a:ext>
            </a:extLst>
          </p:cNvPr>
          <p:cNvSpPr/>
          <p:nvPr/>
        </p:nvSpPr>
        <p:spPr>
          <a:xfrm>
            <a:off x="2009418" y="1042412"/>
            <a:ext cx="2183146" cy="4328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Experiment</a:t>
            </a:r>
          </a:p>
        </p:txBody>
      </p:sp>
      <p:sp>
        <p:nvSpPr>
          <p:cNvPr id="4" name="Rectangle: Rounded Corners 3">
            <a:extLst>
              <a:ext uri="{FF2B5EF4-FFF2-40B4-BE49-F238E27FC236}">
                <a16:creationId xmlns:a16="http://schemas.microsoft.com/office/drawing/2014/main" id="{76CF9E21-3871-F149-E01E-C60C7F9D24ED}"/>
              </a:ext>
            </a:extLst>
          </p:cNvPr>
          <p:cNvSpPr/>
          <p:nvPr/>
        </p:nvSpPr>
        <p:spPr>
          <a:xfrm>
            <a:off x="7528107" y="1042412"/>
            <a:ext cx="2652667" cy="425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Simulation</a:t>
            </a:r>
          </a:p>
        </p:txBody>
      </p:sp>
      <p:pic>
        <p:nvPicPr>
          <p:cNvPr id="6" name="Picture 5">
            <a:extLst>
              <a:ext uri="{FF2B5EF4-FFF2-40B4-BE49-F238E27FC236}">
                <a16:creationId xmlns:a16="http://schemas.microsoft.com/office/drawing/2014/main" id="{4A64A373-7162-9CA7-05C5-B873E76B5492}"/>
              </a:ext>
            </a:extLst>
          </p:cNvPr>
          <p:cNvPicPr>
            <a:picLocks noChangeAspect="1"/>
          </p:cNvPicPr>
          <p:nvPr/>
        </p:nvPicPr>
        <p:blipFill>
          <a:blip r:embed="rId4"/>
          <a:stretch>
            <a:fillRect/>
          </a:stretch>
        </p:blipFill>
        <p:spPr>
          <a:xfrm>
            <a:off x="1004169" y="2459542"/>
            <a:ext cx="3970516" cy="2526091"/>
          </a:xfrm>
          <a:prstGeom prst="rect">
            <a:avLst/>
          </a:prstGeom>
        </p:spPr>
      </p:pic>
      <p:sp>
        <p:nvSpPr>
          <p:cNvPr id="8" name="Content Placeholder 2">
            <a:extLst>
              <a:ext uri="{FF2B5EF4-FFF2-40B4-BE49-F238E27FC236}">
                <a16:creationId xmlns:a16="http://schemas.microsoft.com/office/drawing/2014/main" id="{02BBC2CD-0D41-6556-2DD5-C1A3935F9CDD}"/>
              </a:ext>
            </a:extLst>
          </p:cNvPr>
          <p:cNvSpPr txBox="1">
            <a:spLocks noChangeArrowheads="1"/>
          </p:cNvSpPr>
          <p:nvPr/>
        </p:nvSpPr>
        <p:spPr bwMode="auto">
          <a:xfrm>
            <a:off x="6021363" y="1523101"/>
            <a:ext cx="5666154" cy="2022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Font typeface="Arial" panose="020B0604020202020204" pitchFamily="34" charset="0"/>
              <a:buNone/>
            </a:pPr>
            <a:r>
              <a:rPr lang="en-IE" altLang="en-US" sz="2000" dirty="0">
                <a:solidFill>
                  <a:schemeClr val="bg1"/>
                </a:solidFill>
                <a:latin typeface="Goudy Old Style" panose="02020502050305020303" pitchFamily="18" charset="0"/>
              </a:rPr>
              <a:t>The maximum spreading of the simulations can also be found. </a:t>
            </a:r>
          </a:p>
          <a:p>
            <a:pPr marL="0" indent="0" eaLnBrk="1" hangingPunct="1">
              <a:buFont typeface="Arial" panose="020B0604020202020204" pitchFamily="34" charset="0"/>
              <a:buNone/>
            </a:pPr>
            <a:endParaRPr lang="en-IE" altLang="en-US" sz="2000" dirty="0">
              <a:solidFill>
                <a:schemeClr val="bg1"/>
              </a:solidFill>
              <a:latin typeface="Goudy Old Style" panose="02020502050305020303" pitchFamily="18" charset="0"/>
            </a:endParaRPr>
          </a:p>
          <a:p>
            <a:pPr marL="0" indent="0" eaLnBrk="1" hangingPunct="1">
              <a:buFont typeface="Arial" panose="020B0604020202020204" pitchFamily="34" charset="0"/>
              <a:buNone/>
            </a:pPr>
            <a:endParaRPr lang="en-IE" altLang="en-US" sz="2000" dirty="0">
              <a:solidFill>
                <a:schemeClr val="bg1"/>
              </a:solidFill>
              <a:latin typeface="Goudy Old Style" panose="02020502050305020303" pitchFamily="18" charset="0"/>
            </a:endParaRPr>
          </a:p>
          <a:p>
            <a:pPr marL="0" indent="0" eaLnBrk="1" hangingPunct="1">
              <a:buFont typeface="Arial" panose="020B0604020202020204" pitchFamily="34" charset="0"/>
              <a:buNone/>
            </a:pPr>
            <a:endParaRPr lang="en-IE" altLang="en-US" sz="1800" dirty="0">
              <a:solidFill>
                <a:schemeClr val="bg1"/>
              </a:solidFill>
              <a:latin typeface="Goudy Old Style" panose="02020502050305020303" pitchFamily="18" charset="0"/>
            </a:endParaRPr>
          </a:p>
          <a:p>
            <a:pPr marL="0" indent="0" eaLnBrk="1" hangingPunct="1">
              <a:buFont typeface="Arial" panose="020B0604020202020204" pitchFamily="34" charset="0"/>
              <a:buNone/>
            </a:pPr>
            <a:r>
              <a:rPr lang="en-IE" altLang="en-US" sz="2000" dirty="0">
                <a:solidFill>
                  <a:schemeClr val="bg1"/>
                </a:solidFill>
                <a:latin typeface="Goudy Old Style" panose="02020502050305020303" pitchFamily="18" charset="0"/>
              </a:rPr>
              <a:t>Using the dynamic angle model brings the maximum spreading closer to the “true” value found from the experiment. </a:t>
            </a:r>
          </a:p>
          <a:p>
            <a:pPr marL="0" indent="0" eaLnBrk="1" hangingPunct="1">
              <a:buFont typeface="Arial" panose="020B0604020202020204" pitchFamily="34" charset="0"/>
              <a:buNone/>
            </a:pPr>
            <a:endParaRPr lang="en-IE" altLang="en-US" sz="2000" dirty="0">
              <a:solidFill>
                <a:schemeClr val="bg1"/>
              </a:solidFill>
              <a:latin typeface="Goudy Old Style" panose="02020502050305020303" pitchFamily="18" charset="0"/>
            </a:endParaRPr>
          </a:p>
          <a:p>
            <a:pPr marL="0" indent="0" eaLnBrk="1" hangingPunct="1">
              <a:buFont typeface="Arial" panose="020B0604020202020204" pitchFamily="34" charset="0"/>
              <a:buNone/>
            </a:pPr>
            <a:endParaRPr lang="en-US" altLang="en-US" sz="2000" dirty="0">
              <a:solidFill>
                <a:schemeClr val="bg1"/>
              </a:solidFill>
              <a:latin typeface="Goudy Old Style" panose="02020502050305020303" pitchFamily="18" charset="0"/>
            </a:endParaRPr>
          </a:p>
        </p:txBody>
      </p:sp>
      <p:pic>
        <p:nvPicPr>
          <p:cNvPr id="13" name="Picture 12">
            <a:extLst>
              <a:ext uri="{FF2B5EF4-FFF2-40B4-BE49-F238E27FC236}">
                <a16:creationId xmlns:a16="http://schemas.microsoft.com/office/drawing/2014/main" id="{49F39BA7-1A2F-D0D3-8E90-00AD6608217A}"/>
              </a:ext>
            </a:extLst>
          </p:cNvPr>
          <p:cNvPicPr>
            <a:picLocks noChangeAspect="1"/>
          </p:cNvPicPr>
          <p:nvPr/>
        </p:nvPicPr>
        <p:blipFill>
          <a:blip r:embed="rId5"/>
          <a:stretch>
            <a:fillRect/>
          </a:stretch>
        </p:blipFill>
        <p:spPr>
          <a:xfrm>
            <a:off x="6970502" y="4301534"/>
            <a:ext cx="3767877" cy="2472892"/>
          </a:xfrm>
          <a:prstGeom prst="rect">
            <a:avLst/>
          </a:prstGeom>
        </p:spPr>
      </p:pic>
    </p:spTree>
    <p:extLst>
      <p:ext uri="{BB962C8B-B14F-4D97-AF65-F5344CB8AC3E}">
        <p14:creationId xmlns:p14="http://schemas.microsoft.com/office/powerpoint/2010/main" val="36014606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1987" name="Content Placeholder 2">
            <a:extLst>
              <a:ext uri="{FF2B5EF4-FFF2-40B4-BE49-F238E27FC236}">
                <a16:creationId xmlns:a16="http://schemas.microsoft.com/office/drawing/2014/main" id="{065E093C-4E17-D9B4-28F7-B6366F4A6BC1}"/>
              </a:ext>
            </a:extLst>
          </p:cNvPr>
          <p:cNvSpPr>
            <a:spLocks noGrp="1" noChangeArrowheads="1"/>
          </p:cNvSpPr>
          <p:nvPr>
            <p:ph idx="1"/>
          </p:nvPr>
        </p:nvSpPr>
        <p:spPr>
          <a:xfrm>
            <a:off x="205481" y="1808114"/>
            <a:ext cx="5534919" cy="3078517"/>
          </a:xfrm>
        </p:spPr>
        <p:txBody>
          <a:bodyPr/>
          <a:lstStyle/>
          <a:p>
            <a:pPr marL="514350" indent="-514350">
              <a:buFont typeface="+mj-lt"/>
              <a:buAutoNum type="arabicPeriod"/>
            </a:pPr>
            <a:r>
              <a:rPr lang="en-US" altLang="en-US" sz="2000" dirty="0">
                <a:solidFill>
                  <a:schemeClr val="bg1"/>
                </a:solidFill>
                <a:latin typeface="Goudy Old Style" panose="02020502050305020303" pitchFamily="18" charset="0"/>
              </a:rPr>
              <a:t>We have accurately measured the contact angle varying over time in an experiment. </a:t>
            </a:r>
          </a:p>
          <a:p>
            <a:pPr marL="514350" indent="-514350">
              <a:buFont typeface="+mj-lt"/>
              <a:buAutoNum type="arabicPeriod"/>
            </a:pPr>
            <a:r>
              <a:rPr lang="en-US" altLang="en-US" sz="2000" dirty="0">
                <a:solidFill>
                  <a:schemeClr val="bg1"/>
                </a:solidFill>
                <a:latin typeface="Goudy Old Style" panose="02020502050305020303" pitchFamily="18" charset="0"/>
              </a:rPr>
              <a:t>The measured values have been added to the 3D simulation using the dynamic contact angle model in </a:t>
            </a:r>
            <a:r>
              <a:rPr lang="en-US" altLang="en-US" sz="2000" dirty="0" err="1">
                <a:solidFill>
                  <a:schemeClr val="bg1"/>
                </a:solidFill>
                <a:latin typeface="Goudy Old Style" panose="02020502050305020303" pitchFamily="18" charset="0"/>
              </a:rPr>
              <a:t>OpenFoam</a:t>
            </a:r>
            <a:r>
              <a:rPr lang="en-US" altLang="en-US" sz="2000" dirty="0">
                <a:solidFill>
                  <a:schemeClr val="bg1"/>
                </a:solidFill>
                <a:latin typeface="Goudy Old Style" panose="02020502050305020303" pitchFamily="18" charset="0"/>
              </a:rPr>
              <a:t>. </a:t>
            </a:r>
          </a:p>
          <a:p>
            <a:pPr marL="514350" indent="-514350">
              <a:buFont typeface="+mj-lt"/>
              <a:buAutoNum type="arabicPeriod"/>
            </a:pPr>
            <a:r>
              <a:rPr lang="en-US" altLang="en-US" sz="2000" dirty="0">
                <a:solidFill>
                  <a:schemeClr val="bg1"/>
                </a:solidFill>
                <a:latin typeface="Goudy Old Style" panose="02020502050305020303" pitchFamily="18" charset="0"/>
              </a:rPr>
              <a:t>We have shown the split up of the droplet due to a numerical error caused by the thinness of the water at this point. </a:t>
            </a:r>
          </a:p>
          <a:p>
            <a:pPr marL="514350" indent="-514350">
              <a:buFont typeface="+mj-lt"/>
              <a:buAutoNum type="arabicPeriod"/>
            </a:pPr>
            <a:r>
              <a:rPr lang="en-US" altLang="en-US" sz="2000" dirty="0">
                <a:solidFill>
                  <a:schemeClr val="bg1"/>
                </a:solidFill>
                <a:latin typeface="Goudy Old Style" panose="02020502050305020303" pitchFamily="18" charset="0"/>
              </a:rPr>
              <a:t>We have improved the maximum spreading value to be closer to what is seen in experiment. </a:t>
            </a:r>
          </a:p>
          <a:p>
            <a:endParaRPr lang="en-US" altLang="en-US" sz="2000" dirty="0">
              <a:solidFill>
                <a:schemeClr val="bg1"/>
              </a:solidFill>
              <a:latin typeface="Goudy Old Style" panose="02020502050305020303" pitchFamily="18" charset="0"/>
            </a:endParaRPr>
          </a:p>
        </p:txBody>
      </p:sp>
      <p:sp>
        <p:nvSpPr>
          <p:cNvPr id="12" name="Rectangle 11">
            <a:extLst>
              <a:ext uri="{FF2B5EF4-FFF2-40B4-BE49-F238E27FC236}">
                <a16:creationId xmlns:a16="http://schemas.microsoft.com/office/drawing/2014/main" id="{8698EACD-333D-0D16-2113-FA2BA2794692}"/>
              </a:ext>
            </a:extLst>
          </p:cNvPr>
          <p:cNvSpPr/>
          <p:nvPr/>
        </p:nvSpPr>
        <p:spPr>
          <a:xfrm>
            <a:off x="1392238"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Conclusions </a:t>
            </a:r>
            <a:endParaRPr lang="en-IE" dirty="0">
              <a:latin typeface="Goudy Old Style" panose="02020502050305020303" pitchFamily="18" charset="0"/>
            </a:endParaRPr>
          </a:p>
        </p:txBody>
      </p:sp>
      <p:sp>
        <p:nvSpPr>
          <p:cNvPr id="2" name="Rectangle: Rounded Corners 1">
            <a:extLst>
              <a:ext uri="{FF2B5EF4-FFF2-40B4-BE49-F238E27FC236}">
                <a16:creationId xmlns:a16="http://schemas.microsoft.com/office/drawing/2014/main" id="{1B43F885-7002-A59E-EC17-3CDB283FEA2A}"/>
              </a:ext>
            </a:extLst>
          </p:cNvPr>
          <p:cNvSpPr/>
          <p:nvPr/>
        </p:nvSpPr>
        <p:spPr>
          <a:xfrm>
            <a:off x="1584960" y="1186281"/>
            <a:ext cx="2540513" cy="4328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Summary of Results </a:t>
            </a:r>
          </a:p>
        </p:txBody>
      </p:sp>
      <p:sp>
        <p:nvSpPr>
          <p:cNvPr id="3" name="Rectangle: Rounded Corners 2">
            <a:extLst>
              <a:ext uri="{FF2B5EF4-FFF2-40B4-BE49-F238E27FC236}">
                <a16:creationId xmlns:a16="http://schemas.microsoft.com/office/drawing/2014/main" id="{7FEED042-BCC2-6B02-3290-B6C3AFC18E66}"/>
              </a:ext>
            </a:extLst>
          </p:cNvPr>
          <p:cNvSpPr/>
          <p:nvPr/>
        </p:nvSpPr>
        <p:spPr>
          <a:xfrm>
            <a:off x="8066526" y="1196021"/>
            <a:ext cx="2540513" cy="4328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What I have learned </a:t>
            </a:r>
          </a:p>
        </p:txBody>
      </p:sp>
      <p:sp>
        <p:nvSpPr>
          <p:cNvPr id="4" name="Rectangle: Rounded Corners 3">
            <a:extLst>
              <a:ext uri="{FF2B5EF4-FFF2-40B4-BE49-F238E27FC236}">
                <a16:creationId xmlns:a16="http://schemas.microsoft.com/office/drawing/2014/main" id="{784F13E1-E372-E235-49DC-11E950830223}"/>
              </a:ext>
            </a:extLst>
          </p:cNvPr>
          <p:cNvSpPr/>
          <p:nvPr/>
        </p:nvSpPr>
        <p:spPr>
          <a:xfrm>
            <a:off x="461515" y="5224978"/>
            <a:ext cx="5022850" cy="1294674"/>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Main Point</a:t>
            </a:r>
            <a:endParaRPr lang="en-IE" b="1" dirty="0">
              <a:solidFill>
                <a:schemeClr val="tx1"/>
              </a:solidFill>
              <a:latin typeface="Goudy Old Style" panose="02020502050305020303" pitchFamily="18" charset="0"/>
            </a:endParaRPr>
          </a:p>
          <a:p>
            <a:pPr algn="ctr" eaLnBrk="1" fontAlgn="auto" hangingPunct="1">
              <a:spcBef>
                <a:spcPts val="0"/>
              </a:spcBef>
              <a:spcAft>
                <a:spcPts val="0"/>
              </a:spcAft>
              <a:defRPr/>
            </a:pPr>
            <a:r>
              <a:rPr lang="en-IE" sz="2000" dirty="0">
                <a:solidFill>
                  <a:schemeClr val="tx1"/>
                </a:solidFill>
                <a:latin typeface="Goudy Old Style" panose="02020502050305020303" pitchFamily="18" charset="0"/>
              </a:rPr>
              <a:t>We have built on previous work to improve the realism of the droplet impact simulation. </a:t>
            </a:r>
          </a:p>
        </p:txBody>
      </p:sp>
      <p:sp>
        <p:nvSpPr>
          <p:cNvPr id="6" name="Content Placeholder 2">
            <a:extLst>
              <a:ext uri="{FF2B5EF4-FFF2-40B4-BE49-F238E27FC236}">
                <a16:creationId xmlns:a16="http://schemas.microsoft.com/office/drawing/2014/main" id="{636019C6-6421-A7A1-093E-C30529F7328B}"/>
              </a:ext>
            </a:extLst>
          </p:cNvPr>
          <p:cNvSpPr txBox="1">
            <a:spLocks noChangeArrowheads="1"/>
          </p:cNvSpPr>
          <p:nvPr/>
        </p:nvSpPr>
        <p:spPr bwMode="auto">
          <a:xfrm>
            <a:off x="5945881" y="1680293"/>
            <a:ext cx="5534919" cy="307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eaLnBrk="1" hangingPunct="1">
              <a:buFont typeface="+mj-lt"/>
              <a:buAutoNum type="arabicPeriod"/>
            </a:pPr>
            <a:r>
              <a:rPr lang="en-US" altLang="en-US" sz="2000" dirty="0">
                <a:solidFill>
                  <a:schemeClr val="bg1"/>
                </a:solidFill>
                <a:latin typeface="Goudy Old Style" panose="02020502050305020303" pitchFamily="18" charset="0"/>
              </a:rPr>
              <a:t>I learned how to use </a:t>
            </a:r>
            <a:r>
              <a:rPr lang="en-US" altLang="en-US" sz="2000" dirty="0" err="1">
                <a:solidFill>
                  <a:schemeClr val="bg1"/>
                </a:solidFill>
                <a:latin typeface="Goudy Old Style" panose="02020502050305020303" pitchFamily="18" charset="0"/>
              </a:rPr>
              <a:t>OpenFoam</a:t>
            </a:r>
            <a:r>
              <a:rPr lang="en-US" altLang="en-US" sz="2000" dirty="0">
                <a:solidFill>
                  <a:schemeClr val="bg1"/>
                </a:solidFill>
                <a:latin typeface="Goudy Old Style" panose="02020502050305020303" pitchFamily="18" charset="0"/>
              </a:rPr>
              <a:t> through the </a:t>
            </a:r>
            <a:r>
              <a:rPr lang="en-US" altLang="en-US" sz="2000" dirty="0" err="1">
                <a:solidFill>
                  <a:schemeClr val="bg1"/>
                </a:solidFill>
                <a:latin typeface="Goudy Old Style" panose="02020502050305020303" pitchFamily="18" charset="0"/>
              </a:rPr>
              <a:t>linux</a:t>
            </a:r>
            <a:r>
              <a:rPr lang="en-US" altLang="en-US" sz="2000" dirty="0">
                <a:solidFill>
                  <a:schemeClr val="bg1"/>
                </a:solidFill>
                <a:latin typeface="Goudy Old Style" panose="02020502050305020303" pitchFamily="18" charset="0"/>
              </a:rPr>
              <a:t> terminal with Ubuntu. </a:t>
            </a:r>
          </a:p>
          <a:p>
            <a:pPr marL="514350" indent="-514350" eaLnBrk="1" hangingPunct="1">
              <a:buFont typeface="+mj-lt"/>
              <a:buAutoNum type="arabicPeriod"/>
            </a:pPr>
            <a:r>
              <a:rPr lang="en-US" altLang="en-US" sz="2000" dirty="0">
                <a:solidFill>
                  <a:schemeClr val="bg1"/>
                </a:solidFill>
                <a:latin typeface="Goudy Old Style" panose="02020502050305020303" pitchFamily="18" charset="0"/>
              </a:rPr>
              <a:t>I became familiar with edge processing in </a:t>
            </a:r>
            <a:r>
              <a:rPr lang="en-US" altLang="en-US" sz="2000" dirty="0" err="1">
                <a:solidFill>
                  <a:schemeClr val="bg1"/>
                </a:solidFill>
                <a:latin typeface="Goudy Old Style" panose="02020502050305020303" pitchFamily="18" charset="0"/>
              </a:rPr>
              <a:t>Matlab</a:t>
            </a:r>
            <a:r>
              <a:rPr lang="en-US" altLang="en-US" sz="2000" dirty="0">
                <a:solidFill>
                  <a:schemeClr val="bg1"/>
                </a:solidFill>
                <a:latin typeface="Goudy Old Style" panose="02020502050305020303" pitchFamily="18" charset="0"/>
              </a:rPr>
              <a:t> which I had never seen before. </a:t>
            </a:r>
          </a:p>
          <a:p>
            <a:pPr marL="514350" indent="-514350" eaLnBrk="1" hangingPunct="1">
              <a:buFont typeface="+mj-lt"/>
              <a:buAutoNum type="arabicPeriod"/>
            </a:pPr>
            <a:r>
              <a:rPr lang="en-US" altLang="en-US" sz="2000" dirty="0">
                <a:solidFill>
                  <a:schemeClr val="bg1"/>
                </a:solidFill>
                <a:latin typeface="Goudy Old Style" panose="02020502050305020303" pitchFamily="18" charset="0"/>
              </a:rPr>
              <a:t>I gained experience with the high-performance computer in UCD and I learned how to submit jobs and manage the submissions neatly. </a:t>
            </a:r>
          </a:p>
        </p:txBody>
      </p:sp>
      <p:pic>
        <p:nvPicPr>
          <p:cNvPr id="9" name="Picture 8">
            <a:extLst>
              <a:ext uri="{FF2B5EF4-FFF2-40B4-BE49-F238E27FC236}">
                <a16:creationId xmlns:a16="http://schemas.microsoft.com/office/drawing/2014/main" id="{269F517D-35D1-AC1B-EAF1-81D977D591EB}"/>
              </a:ext>
            </a:extLst>
          </p:cNvPr>
          <p:cNvPicPr>
            <a:picLocks noChangeAspect="1"/>
          </p:cNvPicPr>
          <p:nvPr/>
        </p:nvPicPr>
        <p:blipFill>
          <a:blip r:embed="rId3"/>
          <a:stretch>
            <a:fillRect/>
          </a:stretch>
        </p:blipFill>
        <p:spPr>
          <a:xfrm>
            <a:off x="8377943" y="4050351"/>
            <a:ext cx="3308338" cy="1109597"/>
          </a:xfrm>
          <a:prstGeom prst="rect">
            <a:avLst/>
          </a:prstGeom>
        </p:spPr>
      </p:pic>
      <p:pic>
        <p:nvPicPr>
          <p:cNvPr id="11" name="Picture 10">
            <a:extLst>
              <a:ext uri="{FF2B5EF4-FFF2-40B4-BE49-F238E27FC236}">
                <a16:creationId xmlns:a16="http://schemas.microsoft.com/office/drawing/2014/main" id="{B3F64EA8-22ED-A452-A7F0-95EB28B67E31}"/>
              </a:ext>
            </a:extLst>
          </p:cNvPr>
          <p:cNvPicPr>
            <a:picLocks noChangeAspect="1"/>
          </p:cNvPicPr>
          <p:nvPr/>
        </p:nvPicPr>
        <p:blipFill>
          <a:blip r:embed="rId4"/>
          <a:stretch>
            <a:fillRect/>
          </a:stretch>
        </p:blipFill>
        <p:spPr>
          <a:xfrm>
            <a:off x="6299865" y="4689821"/>
            <a:ext cx="1798074" cy="1785801"/>
          </a:xfrm>
          <a:prstGeom prst="rect">
            <a:avLst/>
          </a:prstGeom>
        </p:spPr>
      </p:pic>
      <p:pic>
        <p:nvPicPr>
          <p:cNvPr id="17" name="Picture 16">
            <a:extLst>
              <a:ext uri="{FF2B5EF4-FFF2-40B4-BE49-F238E27FC236}">
                <a16:creationId xmlns:a16="http://schemas.microsoft.com/office/drawing/2014/main" id="{44056D7F-268B-437C-8B5A-DE153D3CC4ED}"/>
              </a:ext>
            </a:extLst>
          </p:cNvPr>
          <p:cNvPicPr>
            <a:picLocks noChangeAspect="1"/>
          </p:cNvPicPr>
          <p:nvPr/>
        </p:nvPicPr>
        <p:blipFill>
          <a:blip r:embed="rId5"/>
          <a:stretch>
            <a:fillRect/>
          </a:stretch>
        </p:blipFill>
        <p:spPr>
          <a:xfrm>
            <a:off x="8377943" y="5301805"/>
            <a:ext cx="3534052" cy="11805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9558067-9DA2-3110-C62C-027987506EDC}"/>
              </a:ext>
            </a:extLst>
          </p:cNvPr>
          <p:cNvSpPr>
            <a:spLocks noGrp="1" noChangeArrowheads="1"/>
          </p:cNvSpPr>
          <p:nvPr>
            <p:ph type="title"/>
          </p:nvPr>
        </p:nvSpPr>
        <p:spPr>
          <a:xfrm>
            <a:off x="1111753" y="247650"/>
            <a:ext cx="4857750" cy="666750"/>
          </a:xfrm>
        </p:spPr>
        <p:txBody>
          <a:bodyPr/>
          <a:lstStyle/>
          <a:p>
            <a:pPr algn="ctr"/>
            <a:r>
              <a:rPr lang="en-US" altLang="en-US" sz="3600" dirty="0">
                <a:latin typeface="Goudy Old Style" panose="02020502050305020303" pitchFamily="18" charset="0"/>
              </a:rPr>
              <a:t>Contents </a:t>
            </a:r>
            <a:endParaRPr lang="en-IE" altLang="en-US" sz="3600" dirty="0">
              <a:latin typeface="Goudy Old Style" panose="02020502050305020303" pitchFamily="18" charset="0"/>
            </a:endParaRPr>
          </a:p>
        </p:txBody>
      </p:sp>
      <p:sp>
        <p:nvSpPr>
          <p:cNvPr id="3" name="Content Placeholder 2">
            <a:extLst>
              <a:ext uri="{FF2B5EF4-FFF2-40B4-BE49-F238E27FC236}">
                <a16:creationId xmlns:a16="http://schemas.microsoft.com/office/drawing/2014/main" id="{C7D1A41D-AA33-BE62-59DC-B3B2831BEFB4}"/>
              </a:ext>
            </a:extLst>
          </p:cNvPr>
          <p:cNvSpPr>
            <a:spLocks noGrp="1"/>
          </p:cNvSpPr>
          <p:nvPr>
            <p:ph idx="1"/>
          </p:nvPr>
        </p:nvSpPr>
        <p:spPr>
          <a:xfrm>
            <a:off x="281940" y="1282700"/>
            <a:ext cx="6895607" cy="5021263"/>
          </a:xfrm>
        </p:spPr>
        <p:txBody>
          <a:bodyPr rtlCol="0">
            <a:normAutofit/>
          </a:bodyPr>
          <a:lstStyle/>
          <a:p>
            <a:pPr marL="0" indent="0" fontAlgn="auto">
              <a:spcAft>
                <a:spcPts val="0"/>
              </a:spcAft>
              <a:buFont typeface="Arial" panose="020B0604020202020204" pitchFamily="34" charset="0"/>
              <a:buNone/>
              <a:defRPr/>
            </a:pPr>
            <a:r>
              <a:rPr lang="en-US" sz="2000" dirty="0">
                <a:latin typeface="Goudy Old Style" panose="02020502050305020303" pitchFamily="18" charset="0"/>
              </a:rPr>
              <a:t>During the presentation I’m going to discuss:</a:t>
            </a:r>
          </a:p>
          <a:p>
            <a:pPr fontAlgn="auto">
              <a:spcAft>
                <a:spcPts val="0"/>
              </a:spcAft>
              <a:defRPr/>
            </a:pPr>
            <a:r>
              <a:rPr lang="en-US" sz="2000" dirty="0">
                <a:latin typeface="Goudy Old Style" panose="02020502050305020303" pitchFamily="18" charset="0"/>
              </a:rPr>
              <a:t>Why we study droplet impacts?</a:t>
            </a:r>
          </a:p>
          <a:p>
            <a:pPr fontAlgn="auto">
              <a:spcAft>
                <a:spcPts val="0"/>
              </a:spcAft>
              <a:defRPr/>
            </a:pPr>
            <a:r>
              <a:rPr lang="en-US" sz="2000" dirty="0">
                <a:latin typeface="Goudy Old Style" panose="02020502050305020303" pitchFamily="18" charset="0"/>
              </a:rPr>
              <a:t>Past work that has been carried out by students.</a:t>
            </a:r>
          </a:p>
          <a:p>
            <a:pPr fontAlgn="auto">
              <a:spcAft>
                <a:spcPts val="0"/>
              </a:spcAft>
              <a:defRPr/>
            </a:pPr>
            <a:r>
              <a:rPr lang="en-US" sz="2000" dirty="0">
                <a:latin typeface="Goudy Old Style" panose="02020502050305020303" pitchFamily="18" charset="0"/>
              </a:rPr>
              <a:t>Main aims of my project.</a:t>
            </a:r>
          </a:p>
          <a:p>
            <a:pPr fontAlgn="auto">
              <a:spcAft>
                <a:spcPts val="0"/>
              </a:spcAft>
              <a:defRPr/>
            </a:pPr>
            <a:r>
              <a:rPr lang="en-US" sz="2000" dirty="0">
                <a:latin typeface="Goudy Old Style" panose="02020502050305020303" pitchFamily="18" charset="0"/>
              </a:rPr>
              <a:t>Experiment I carried out. </a:t>
            </a:r>
          </a:p>
          <a:p>
            <a:pPr fontAlgn="auto">
              <a:spcAft>
                <a:spcPts val="0"/>
              </a:spcAft>
              <a:defRPr/>
            </a:pPr>
            <a:r>
              <a:rPr lang="en-US" sz="2000" dirty="0">
                <a:latin typeface="Goudy Old Style" panose="02020502050305020303" pitchFamily="18" charset="0"/>
              </a:rPr>
              <a:t>Some theory behind how the </a:t>
            </a:r>
            <a:r>
              <a:rPr lang="en-US" sz="2000" dirty="0" err="1">
                <a:latin typeface="Goudy Old Style" panose="02020502050305020303" pitchFamily="18" charset="0"/>
              </a:rPr>
              <a:t>OpenFoam</a:t>
            </a:r>
            <a:r>
              <a:rPr lang="en-US" sz="2000" dirty="0">
                <a:latin typeface="Goudy Old Style" panose="02020502050305020303" pitchFamily="18" charset="0"/>
              </a:rPr>
              <a:t> simulations work. </a:t>
            </a:r>
          </a:p>
          <a:p>
            <a:pPr fontAlgn="auto">
              <a:spcAft>
                <a:spcPts val="0"/>
              </a:spcAft>
              <a:defRPr/>
            </a:pPr>
            <a:r>
              <a:rPr lang="en-US" sz="2000" dirty="0">
                <a:latin typeface="Goudy Old Style" panose="02020502050305020303" pitchFamily="18" charset="0"/>
              </a:rPr>
              <a:t>Set-up of my simulation. </a:t>
            </a:r>
          </a:p>
          <a:p>
            <a:pPr fontAlgn="auto">
              <a:spcAft>
                <a:spcPts val="0"/>
              </a:spcAft>
              <a:defRPr/>
            </a:pPr>
            <a:r>
              <a:rPr lang="en-US" sz="2000" dirty="0">
                <a:latin typeface="Goudy Old Style" panose="02020502050305020303" pitchFamily="18" charset="0"/>
              </a:rPr>
              <a:t>Show previous students' simulations. </a:t>
            </a:r>
          </a:p>
          <a:p>
            <a:pPr fontAlgn="auto">
              <a:spcAft>
                <a:spcPts val="0"/>
              </a:spcAft>
              <a:defRPr/>
            </a:pPr>
            <a:r>
              <a:rPr lang="en-US" sz="2000" dirty="0">
                <a:latin typeface="Goudy Old Style" panose="02020502050305020303" pitchFamily="18" charset="0"/>
              </a:rPr>
              <a:t>Talk about the Sonic HPC. </a:t>
            </a:r>
          </a:p>
          <a:p>
            <a:pPr fontAlgn="auto">
              <a:spcAft>
                <a:spcPts val="0"/>
              </a:spcAft>
              <a:defRPr/>
            </a:pPr>
            <a:r>
              <a:rPr lang="en-US" sz="2000" dirty="0">
                <a:latin typeface="Goudy Old Style" panose="02020502050305020303" pitchFamily="18" charset="0"/>
              </a:rPr>
              <a:t>Go into my simulations. </a:t>
            </a:r>
          </a:p>
          <a:p>
            <a:pPr fontAlgn="auto">
              <a:spcAft>
                <a:spcPts val="0"/>
              </a:spcAft>
              <a:defRPr/>
            </a:pPr>
            <a:r>
              <a:rPr lang="en-US" sz="2000" dirty="0">
                <a:latin typeface="Goudy Old Style" panose="02020502050305020303" pitchFamily="18" charset="0"/>
              </a:rPr>
              <a:t>Briefly talk about the maximum spreading. </a:t>
            </a:r>
          </a:p>
          <a:p>
            <a:pPr fontAlgn="auto">
              <a:spcAft>
                <a:spcPts val="0"/>
              </a:spcAft>
              <a:defRPr/>
            </a:pPr>
            <a:r>
              <a:rPr lang="en-US" sz="2000" dirty="0" err="1">
                <a:latin typeface="Goudy Old Style" panose="02020502050305020303" pitchFamily="18" charset="0"/>
              </a:rPr>
              <a:t>Summarise</a:t>
            </a:r>
            <a:r>
              <a:rPr lang="en-US" sz="2000" dirty="0">
                <a:latin typeface="Goudy Old Style" panose="02020502050305020303" pitchFamily="18" charset="0"/>
              </a:rPr>
              <a:t> what we achieved and how it could be furthered. </a:t>
            </a:r>
          </a:p>
          <a:p>
            <a:pPr fontAlgn="auto">
              <a:spcAft>
                <a:spcPts val="0"/>
              </a:spcAft>
              <a:defRPr/>
            </a:pPr>
            <a:endParaRPr lang="en-US" sz="2000" dirty="0">
              <a:latin typeface="Goudy Old Style" panose="02020502050305020303" pitchFamily="18" charset="0"/>
            </a:endParaRPr>
          </a:p>
          <a:p>
            <a:pPr fontAlgn="auto">
              <a:spcAft>
                <a:spcPts val="0"/>
              </a:spcAft>
              <a:defRPr/>
            </a:pPr>
            <a:endParaRPr lang="en-US" sz="2000" dirty="0">
              <a:latin typeface="Goudy Old Style" panose="02020502050305020303" pitchFamily="18" charset="0"/>
            </a:endParaRPr>
          </a:p>
          <a:p>
            <a:pPr fontAlgn="auto">
              <a:spcAft>
                <a:spcPts val="0"/>
              </a:spcAft>
              <a:defRPr/>
            </a:pPr>
            <a:endParaRPr lang="en-US" sz="2000" dirty="0">
              <a:latin typeface="Goudy Old Style" panose="02020502050305020303" pitchFamily="18" charset="0"/>
            </a:endParaRPr>
          </a:p>
          <a:p>
            <a:pPr fontAlgn="auto">
              <a:spcAft>
                <a:spcPts val="0"/>
              </a:spcAft>
              <a:defRPr/>
            </a:pPr>
            <a:endParaRPr lang="en-US" sz="2000" dirty="0">
              <a:latin typeface="Goudy Old Style" panose="02020502050305020303" pitchFamily="18" charset="0"/>
            </a:endParaRPr>
          </a:p>
          <a:p>
            <a:pPr fontAlgn="auto">
              <a:spcAft>
                <a:spcPts val="0"/>
              </a:spcAft>
              <a:defRPr/>
            </a:pPr>
            <a:endParaRPr lang="en-US" sz="2000" dirty="0">
              <a:latin typeface="Goudy Old Style" panose="02020502050305020303" pitchFamily="18" charset="0"/>
            </a:endParaRPr>
          </a:p>
          <a:p>
            <a:pPr fontAlgn="auto">
              <a:spcAft>
                <a:spcPts val="0"/>
              </a:spcAft>
              <a:defRPr/>
            </a:pPr>
            <a:endParaRPr lang="en-US" sz="2000" dirty="0">
              <a:latin typeface="Goudy Old Style" panose="02020502050305020303" pitchFamily="18" charset="0"/>
            </a:endParaRP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p:txBody>
      </p:sp>
      <p:sp>
        <p:nvSpPr>
          <p:cNvPr id="7" name="Rectangle 6">
            <a:extLst>
              <a:ext uri="{FF2B5EF4-FFF2-40B4-BE49-F238E27FC236}">
                <a16:creationId xmlns:a16="http://schemas.microsoft.com/office/drawing/2014/main" id="{4875656F-233F-5185-A27E-DB23029520A2}"/>
              </a:ext>
            </a:extLst>
          </p:cNvPr>
          <p:cNvSpPr/>
          <p:nvPr/>
        </p:nvSpPr>
        <p:spPr>
          <a:xfrm>
            <a:off x="7324091" y="0"/>
            <a:ext cx="4857749" cy="68580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 name="Rectangle 3">
            <a:extLst>
              <a:ext uri="{FF2B5EF4-FFF2-40B4-BE49-F238E27FC236}">
                <a16:creationId xmlns:a16="http://schemas.microsoft.com/office/drawing/2014/main" id="{88CAD847-BAC0-5550-F3E7-903346762AF6}"/>
              </a:ext>
            </a:extLst>
          </p:cNvPr>
          <p:cNvSpPr/>
          <p:nvPr/>
        </p:nvSpPr>
        <p:spPr>
          <a:xfrm>
            <a:off x="1076000" y="984250"/>
            <a:ext cx="4929257" cy="87466"/>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7419" name="TextBox 5">
            <a:extLst>
              <a:ext uri="{FF2B5EF4-FFF2-40B4-BE49-F238E27FC236}">
                <a16:creationId xmlns:a16="http://schemas.microsoft.com/office/drawing/2014/main" id="{2B88B00E-CD1A-0BFA-0AC8-FD60B4D489EC}"/>
              </a:ext>
            </a:extLst>
          </p:cNvPr>
          <p:cNvSpPr txBox="1">
            <a:spLocks noChangeArrowheads="1"/>
          </p:cNvSpPr>
          <p:nvPr/>
        </p:nvSpPr>
        <p:spPr bwMode="auto">
          <a:xfrm>
            <a:off x="8914448" y="6119813"/>
            <a:ext cx="299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Experimental setup </a:t>
            </a:r>
            <a:endParaRPr lang="en-IE" altLang="en-US" dirty="0">
              <a:solidFill>
                <a:schemeClr val="bg1"/>
              </a:solidFill>
              <a:latin typeface="Goudy Old Style" panose="02020502050305020303" pitchFamily="18" charset="0"/>
            </a:endParaRPr>
          </a:p>
        </p:txBody>
      </p:sp>
      <p:pic>
        <p:nvPicPr>
          <p:cNvPr id="5" name="Picture 4">
            <a:extLst>
              <a:ext uri="{FF2B5EF4-FFF2-40B4-BE49-F238E27FC236}">
                <a16:creationId xmlns:a16="http://schemas.microsoft.com/office/drawing/2014/main" id="{F7A65920-4B2D-5D51-9DF5-800703A23A6C}"/>
              </a:ext>
            </a:extLst>
          </p:cNvPr>
          <p:cNvPicPr>
            <a:picLocks noChangeAspect="1"/>
          </p:cNvPicPr>
          <p:nvPr/>
        </p:nvPicPr>
        <p:blipFill>
          <a:blip r:embed="rId3"/>
          <a:stretch>
            <a:fillRect/>
          </a:stretch>
        </p:blipFill>
        <p:spPr>
          <a:xfrm>
            <a:off x="8207929" y="369887"/>
            <a:ext cx="3264021" cy="552921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2" name="Rectangle 11">
            <a:extLst>
              <a:ext uri="{FF2B5EF4-FFF2-40B4-BE49-F238E27FC236}">
                <a16:creationId xmlns:a16="http://schemas.microsoft.com/office/drawing/2014/main" id="{8698EACD-333D-0D16-2113-FA2BA2794692}"/>
              </a:ext>
            </a:extLst>
          </p:cNvPr>
          <p:cNvSpPr/>
          <p:nvPr/>
        </p:nvSpPr>
        <p:spPr>
          <a:xfrm>
            <a:off x="1392238"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Further Research</a:t>
            </a:r>
            <a:endParaRPr lang="en-IE" dirty="0">
              <a:latin typeface="Goudy Old Style" panose="02020502050305020303" pitchFamily="18" charset="0"/>
            </a:endParaRPr>
          </a:p>
        </p:txBody>
      </p:sp>
      <p:sp>
        <p:nvSpPr>
          <p:cNvPr id="4" name="Content Placeholder 2">
            <a:extLst>
              <a:ext uri="{FF2B5EF4-FFF2-40B4-BE49-F238E27FC236}">
                <a16:creationId xmlns:a16="http://schemas.microsoft.com/office/drawing/2014/main" id="{EA68BB03-24EF-EF73-F004-55CAEBB33889}"/>
              </a:ext>
            </a:extLst>
          </p:cNvPr>
          <p:cNvSpPr txBox="1">
            <a:spLocks noChangeArrowheads="1"/>
          </p:cNvSpPr>
          <p:nvPr/>
        </p:nvSpPr>
        <p:spPr bwMode="auto">
          <a:xfrm>
            <a:off x="668252" y="1145145"/>
            <a:ext cx="10416308" cy="221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fontAlgn="auto" hangingPunct="1">
              <a:spcBef>
                <a:spcPts val="0"/>
              </a:spcBef>
              <a:spcAft>
                <a:spcPts val="0"/>
              </a:spcAft>
              <a:buNone/>
              <a:defRPr/>
            </a:pPr>
            <a:r>
              <a:rPr lang="en-IE" sz="2000" dirty="0">
                <a:solidFill>
                  <a:schemeClr val="bg1"/>
                </a:solidFill>
                <a:latin typeface="Goudy Old Style" panose="02020502050305020303" pitchFamily="18" charset="0"/>
              </a:rPr>
              <a:t>The project has been left in a good place where another student could continue on from. The Sonic cluster will mean that future students will be able to run and test simulations quicker and easier. Some potential avenues for further research include:</a:t>
            </a:r>
          </a:p>
          <a:p>
            <a:pPr eaLnBrk="1" fontAlgn="auto" hangingPunct="1">
              <a:spcBef>
                <a:spcPts val="0"/>
              </a:spcBef>
              <a:spcAft>
                <a:spcPts val="0"/>
              </a:spcAft>
              <a:defRPr/>
            </a:pPr>
            <a:r>
              <a:rPr lang="en-IE" sz="2000" dirty="0">
                <a:solidFill>
                  <a:schemeClr val="bg1"/>
                </a:solidFill>
                <a:latin typeface="Goudy Old Style" panose="02020502050305020303" pitchFamily="18" charset="0"/>
              </a:rPr>
              <a:t>Visualising the flow inside the droplet could lead to an improved understanding of the dynamics within the droplet. </a:t>
            </a:r>
          </a:p>
          <a:p>
            <a:pPr eaLnBrk="1" fontAlgn="auto" hangingPunct="1">
              <a:spcBef>
                <a:spcPts val="0"/>
              </a:spcBef>
              <a:spcAft>
                <a:spcPts val="0"/>
              </a:spcAft>
              <a:defRPr/>
            </a:pPr>
            <a:r>
              <a:rPr lang="en-IE" sz="2000" dirty="0">
                <a:solidFill>
                  <a:schemeClr val="bg1"/>
                </a:solidFill>
                <a:latin typeface="Goudy Old Style" panose="02020502050305020303" pitchFamily="18" charset="0"/>
              </a:rPr>
              <a:t>A dynamic meshing could be used to try to prevent the numerical error caused by the thin droplet surface. This could lead to an even more realistic model. </a:t>
            </a:r>
          </a:p>
          <a:p>
            <a:pPr eaLnBrk="1" fontAlgn="auto" hangingPunct="1">
              <a:spcBef>
                <a:spcPts val="0"/>
              </a:spcBef>
              <a:spcAft>
                <a:spcPts val="0"/>
              </a:spcAft>
              <a:defRPr/>
            </a:pPr>
            <a:r>
              <a:rPr lang="en-IE" sz="2000" dirty="0">
                <a:solidFill>
                  <a:schemeClr val="bg1"/>
                </a:solidFill>
                <a:latin typeface="Goudy Old Style" panose="02020502050305020303" pitchFamily="18" charset="0"/>
              </a:rPr>
              <a:t>A local mesh generation with a high resolution could be used on the area of the droplet where the numerical error occurs. </a:t>
            </a:r>
          </a:p>
          <a:p>
            <a:pPr eaLnBrk="1" fontAlgn="auto" hangingPunct="1">
              <a:spcBef>
                <a:spcPts val="0"/>
              </a:spcBef>
              <a:spcAft>
                <a:spcPts val="0"/>
              </a:spcAft>
              <a:defRPr/>
            </a:pPr>
            <a:endParaRPr lang="en-IE" sz="2000" dirty="0">
              <a:solidFill>
                <a:schemeClr val="bg1"/>
              </a:solidFill>
              <a:latin typeface="Goudy Old Style" panose="02020502050305020303" pitchFamily="18" charset="0"/>
            </a:endParaRPr>
          </a:p>
        </p:txBody>
      </p:sp>
      <p:pic>
        <p:nvPicPr>
          <p:cNvPr id="10" name="Picture 9">
            <a:extLst>
              <a:ext uri="{FF2B5EF4-FFF2-40B4-BE49-F238E27FC236}">
                <a16:creationId xmlns:a16="http://schemas.microsoft.com/office/drawing/2014/main" id="{D74D32ED-C744-BB26-AD32-71AAF9423646}"/>
              </a:ext>
            </a:extLst>
          </p:cNvPr>
          <p:cNvPicPr>
            <a:picLocks noChangeAspect="1"/>
          </p:cNvPicPr>
          <p:nvPr/>
        </p:nvPicPr>
        <p:blipFill>
          <a:blip r:embed="rId3"/>
          <a:stretch>
            <a:fillRect/>
          </a:stretch>
        </p:blipFill>
        <p:spPr>
          <a:xfrm>
            <a:off x="3411119" y="3683364"/>
            <a:ext cx="5385638" cy="2818742"/>
          </a:xfrm>
          <a:prstGeom prst="rect">
            <a:avLst/>
          </a:prstGeom>
        </p:spPr>
      </p:pic>
      <p:sp>
        <p:nvSpPr>
          <p:cNvPr id="11" name="TextBox 5">
            <a:extLst>
              <a:ext uri="{FF2B5EF4-FFF2-40B4-BE49-F238E27FC236}">
                <a16:creationId xmlns:a16="http://schemas.microsoft.com/office/drawing/2014/main" id="{512B5C74-5CF9-1986-D014-0842755830DF}"/>
              </a:ext>
            </a:extLst>
          </p:cNvPr>
          <p:cNvSpPr txBox="1">
            <a:spLocks noChangeArrowheads="1"/>
          </p:cNvSpPr>
          <p:nvPr/>
        </p:nvSpPr>
        <p:spPr bwMode="auto">
          <a:xfrm>
            <a:off x="4287520" y="6502106"/>
            <a:ext cx="387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Flow Visualisation from Conor’s thesis</a:t>
            </a:r>
            <a:endParaRPr lang="en-IE" altLang="en-US" dirty="0">
              <a:solidFill>
                <a:schemeClr val="bg1"/>
              </a:solidFill>
              <a:latin typeface="Goudy Old Style" panose="02020502050305020303"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81CD22-7262-3A6E-A895-84A6A052FAE9}"/>
              </a:ext>
            </a:extLst>
          </p:cNvPr>
          <p:cNvSpPr/>
          <p:nvPr/>
        </p:nvSpPr>
        <p:spPr>
          <a:xfrm>
            <a:off x="0" y="-12700"/>
            <a:ext cx="5969000" cy="68580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4035" name="Title 1">
            <a:extLst>
              <a:ext uri="{FF2B5EF4-FFF2-40B4-BE49-F238E27FC236}">
                <a16:creationId xmlns:a16="http://schemas.microsoft.com/office/drawing/2014/main" id="{E4520401-3C9E-4C77-A31D-EBBCA4503038}"/>
              </a:ext>
            </a:extLst>
          </p:cNvPr>
          <p:cNvSpPr>
            <a:spLocks noGrp="1" noChangeArrowheads="1"/>
          </p:cNvSpPr>
          <p:nvPr>
            <p:ph type="ctrTitle"/>
          </p:nvPr>
        </p:nvSpPr>
        <p:spPr>
          <a:xfrm>
            <a:off x="6692900" y="809625"/>
            <a:ext cx="4622800" cy="712788"/>
          </a:xfrm>
        </p:spPr>
        <p:txBody>
          <a:bodyPr/>
          <a:lstStyle/>
          <a:p>
            <a:r>
              <a:rPr lang="en-US" altLang="en-US" sz="4800" b="1">
                <a:latin typeface="Goudy Old Style" panose="02020502050305020303" pitchFamily="18" charset="0"/>
              </a:rPr>
              <a:t>Thank you!</a:t>
            </a:r>
            <a:endParaRPr lang="en-IE" altLang="en-US" sz="4800" b="1">
              <a:latin typeface="Goudy Old Style" panose="02020502050305020303" pitchFamily="18" charset="0"/>
            </a:endParaRPr>
          </a:p>
        </p:txBody>
      </p:sp>
      <p:sp>
        <p:nvSpPr>
          <p:cNvPr id="44036" name="Subtitle 2">
            <a:extLst>
              <a:ext uri="{FF2B5EF4-FFF2-40B4-BE49-F238E27FC236}">
                <a16:creationId xmlns:a16="http://schemas.microsoft.com/office/drawing/2014/main" id="{C65C6AF3-225F-3FF7-1D6D-15B88CC45CE5}"/>
              </a:ext>
            </a:extLst>
          </p:cNvPr>
          <p:cNvSpPr>
            <a:spLocks noGrp="1" noChangeArrowheads="1"/>
          </p:cNvSpPr>
          <p:nvPr>
            <p:ph type="subTitle" idx="1"/>
          </p:nvPr>
        </p:nvSpPr>
        <p:spPr>
          <a:xfrm>
            <a:off x="7011988" y="2568575"/>
            <a:ext cx="3984625" cy="1239838"/>
          </a:xfrm>
        </p:spPr>
        <p:txBody>
          <a:bodyPr/>
          <a:lstStyle/>
          <a:p>
            <a:r>
              <a:rPr lang="en-US" altLang="en-US" sz="3200">
                <a:latin typeface="Goudy Old Style" panose="02020502050305020303" pitchFamily="18" charset="0"/>
              </a:rPr>
              <a:t>I hope you enjoyed my presentation. </a:t>
            </a:r>
          </a:p>
        </p:txBody>
      </p:sp>
      <p:sp>
        <p:nvSpPr>
          <p:cNvPr id="12" name="Rectangle 11">
            <a:extLst>
              <a:ext uri="{FF2B5EF4-FFF2-40B4-BE49-F238E27FC236}">
                <a16:creationId xmlns:a16="http://schemas.microsoft.com/office/drawing/2014/main" id="{24FDB013-5EC8-9E8B-B106-7E740B37A5E3}"/>
              </a:ext>
            </a:extLst>
          </p:cNvPr>
          <p:cNvSpPr/>
          <p:nvPr/>
        </p:nvSpPr>
        <p:spPr>
          <a:xfrm flipV="1">
            <a:off x="7059613" y="1820863"/>
            <a:ext cx="3889375" cy="46037"/>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sp>
        <p:nvSpPr>
          <p:cNvPr id="10" name="Rectangle 9">
            <a:extLst>
              <a:ext uri="{FF2B5EF4-FFF2-40B4-BE49-F238E27FC236}">
                <a16:creationId xmlns:a16="http://schemas.microsoft.com/office/drawing/2014/main" id="{B675526F-639B-5CEE-C2D6-5027D2D59EE0}"/>
              </a:ext>
            </a:extLst>
          </p:cNvPr>
          <p:cNvSpPr/>
          <p:nvPr/>
        </p:nvSpPr>
        <p:spPr>
          <a:xfrm flipV="1">
            <a:off x="7059613" y="4206875"/>
            <a:ext cx="3889375" cy="46038"/>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pic>
        <p:nvPicPr>
          <p:cNvPr id="44039" name="Picture 4" descr="University College Dublin - Wikipedia">
            <a:extLst>
              <a:ext uri="{FF2B5EF4-FFF2-40B4-BE49-F238E27FC236}">
                <a16:creationId xmlns:a16="http://schemas.microsoft.com/office/drawing/2014/main" id="{ABF9BF70-87DE-4B8A-FCB9-77CF779EA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06175" y="5645150"/>
            <a:ext cx="71913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41B2D23-76E1-897A-463A-847877C7A46C}"/>
              </a:ext>
            </a:extLst>
          </p:cNvPr>
          <p:cNvSpPr/>
          <p:nvPr/>
        </p:nvSpPr>
        <p:spPr>
          <a:xfrm>
            <a:off x="670560" y="1522413"/>
            <a:ext cx="4643120" cy="384175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en-IE"/>
          </a:p>
        </p:txBody>
      </p:sp>
      <p:pic>
        <p:nvPicPr>
          <p:cNvPr id="1026" name="Picture 2">
            <a:extLst>
              <a:ext uri="{FF2B5EF4-FFF2-40B4-BE49-F238E27FC236}">
                <a16:creationId xmlns:a16="http://schemas.microsoft.com/office/drawing/2014/main" id="{AE30C6B5-7B0C-A02D-B0DF-71158D2400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01" r="2824"/>
          <a:stretch/>
        </p:blipFill>
        <p:spPr bwMode="auto">
          <a:xfrm>
            <a:off x="1063547" y="1820863"/>
            <a:ext cx="3841905" cy="32308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E3E11-F77E-25F4-A63B-72588B7B09D7}"/>
              </a:ext>
            </a:extLst>
          </p:cNvPr>
          <p:cNvSpPr/>
          <p:nvPr/>
        </p:nvSpPr>
        <p:spPr>
          <a:xfrm>
            <a:off x="-9525" y="1073150"/>
            <a:ext cx="12192000" cy="5775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2" name="Title 1">
            <a:extLst>
              <a:ext uri="{FF2B5EF4-FFF2-40B4-BE49-F238E27FC236}">
                <a16:creationId xmlns:a16="http://schemas.microsoft.com/office/drawing/2014/main" id="{79299E71-ACA6-4B8C-0D81-9FB3A61B3A81}"/>
              </a:ext>
            </a:extLst>
          </p:cNvPr>
          <p:cNvSpPr>
            <a:spLocks noGrp="1"/>
          </p:cNvSpPr>
          <p:nvPr>
            <p:ph type="title"/>
          </p:nvPr>
        </p:nvSpPr>
        <p:spPr>
          <a:xfrm>
            <a:off x="2757488" y="232410"/>
            <a:ext cx="6677025" cy="666750"/>
          </a:xfrm>
        </p:spPr>
        <p:txBody>
          <a:bodyPr rtlCol="0">
            <a:normAutofit fontScale="90000"/>
          </a:bodyPr>
          <a:lstStyle/>
          <a:p>
            <a:pPr algn="ctr" fontAlgn="auto">
              <a:spcAft>
                <a:spcPts val="0"/>
              </a:spcAft>
              <a:defRPr/>
            </a:pPr>
            <a:r>
              <a:rPr lang="en-US" dirty="0">
                <a:latin typeface="Goudy Old Style" panose="02020502050305020303" pitchFamily="18" charset="0"/>
              </a:rPr>
              <a:t>Why study droplet impacts?</a:t>
            </a:r>
            <a:endParaRPr lang="en-IE" dirty="0">
              <a:latin typeface="Goudy Old Style" panose="02020502050305020303" pitchFamily="18" charset="0"/>
            </a:endParaRPr>
          </a:p>
        </p:txBody>
      </p:sp>
      <p:sp>
        <p:nvSpPr>
          <p:cNvPr id="5" name="Rectangle 4">
            <a:extLst>
              <a:ext uri="{FF2B5EF4-FFF2-40B4-BE49-F238E27FC236}">
                <a16:creationId xmlns:a16="http://schemas.microsoft.com/office/drawing/2014/main" id="{4E207BEE-9408-F15A-890C-95A2F134DE75}"/>
              </a:ext>
            </a:extLst>
          </p:cNvPr>
          <p:cNvSpPr/>
          <p:nvPr/>
        </p:nvSpPr>
        <p:spPr>
          <a:xfrm>
            <a:off x="1384300" y="917893"/>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8" name="Content Placeholder 2">
            <a:extLst>
              <a:ext uri="{FF2B5EF4-FFF2-40B4-BE49-F238E27FC236}">
                <a16:creationId xmlns:a16="http://schemas.microsoft.com/office/drawing/2014/main" id="{679E559C-EEB1-A801-0E54-676C228FB386}"/>
              </a:ext>
            </a:extLst>
          </p:cNvPr>
          <p:cNvSpPr txBox="1">
            <a:spLocks/>
          </p:cNvSpPr>
          <p:nvPr/>
        </p:nvSpPr>
        <p:spPr>
          <a:xfrm>
            <a:off x="116847" y="1203561"/>
            <a:ext cx="11939255" cy="9255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defRPr/>
            </a:pPr>
            <a:r>
              <a:rPr lang="en-IE" sz="2000" dirty="0">
                <a:solidFill>
                  <a:schemeClr val="bg1"/>
                </a:solidFill>
                <a:latin typeface="Goudy Old Style" panose="02020502050305020303" pitchFamily="18" charset="0"/>
              </a:rPr>
              <a:t>Droplet impacts have a large range of practical applications such as: </a:t>
            </a:r>
            <a:endParaRPr lang="en-US" sz="2000" dirty="0">
              <a:solidFill>
                <a:schemeClr val="bg1"/>
              </a:solidFill>
              <a:latin typeface="Goudy Old Style" panose="02020502050305020303" pitchFamily="18" charset="0"/>
            </a:endParaRPr>
          </a:p>
        </p:txBody>
      </p:sp>
      <p:pic>
        <p:nvPicPr>
          <p:cNvPr id="11" name="Picture 10">
            <a:extLst>
              <a:ext uri="{FF2B5EF4-FFF2-40B4-BE49-F238E27FC236}">
                <a16:creationId xmlns:a16="http://schemas.microsoft.com/office/drawing/2014/main" id="{3F00DE72-749C-194E-7DF9-E5920190281C}"/>
              </a:ext>
            </a:extLst>
          </p:cNvPr>
          <p:cNvPicPr>
            <a:picLocks noChangeAspect="1"/>
          </p:cNvPicPr>
          <p:nvPr/>
        </p:nvPicPr>
        <p:blipFill>
          <a:blip r:embed="rId3"/>
          <a:stretch>
            <a:fillRect/>
          </a:stretch>
        </p:blipFill>
        <p:spPr>
          <a:xfrm>
            <a:off x="8413702" y="3796780"/>
            <a:ext cx="3208242" cy="2758679"/>
          </a:xfrm>
          <a:prstGeom prst="rect">
            <a:avLst/>
          </a:prstGeom>
        </p:spPr>
      </p:pic>
      <p:sp>
        <p:nvSpPr>
          <p:cNvPr id="12" name="Rectangle: Rounded Corners 11">
            <a:extLst>
              <a:ext uri="{FF2B5EF4-FFF2-40B4-BE49-F238E27FC236}">
                <a16:creationId xmlns:a16="http://schemas.microsoft.com/office/drawing/2014/main" id="{B8409273-16DA-7A34-DB23-5DF16C9A5C12}"/>
              </a:ext>
            </a:extLst>
          </p:cNvPr>
          <p:cNvSpPr/>
          <p:nvPr/>
        </p:nvSpPr>
        <p:spPr>
          <a:xfrm>
            <a:off x="8665138" y="1779516"/>
            <a:ext cx="2705370" cy="4391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Forensic Science </a:t>
            </a:r>
          </a:p>
        </p:txBody>
      </p:sp>
      <p:sp>
        <p:nvSpPr>
          <p:cNvPr id="13" name="Content Placeholder 2">
            <a:extLst>
              <a:ext uri="{FF2B5EF4-FFF2-40B4-BE49-F238E27FC236}">
                <a16:creationId xmlns:a16="http://schemas.microsoft.com/office/drawing/2014/main" id="{9B12FEA0-B33D-FAF0-DEBC-660E81107F37}"/>
              </a:ext>
            </a:extLst>
          </p:cNvPr>
          <p:cNvSpPr txBox="1">
            <a:spLocks/>
          </p:cNvSpPr>
          <p:nvPr/>
        </p:nvSpPr>
        <p:spPr>
          <a:xfrm>
            <a:off x="8162263" y="2347972"/>
            <a:ext cx="3711121" cy="22415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000" dirty="0">
                <a:solidFill>
                  <a:schemeClr val="bg1"/>
                </a:solidFill>
                <a:latin typeface="Goudy Old Style" panose="02020502050305020303" pitchFamily="18" charset="0"/>
              </a:rPr>
              <a:t>The analysis of blood stains could reveal useful information about the previous conditions of a crime scene. </a:t>
            </a:r>
          </a:p>
        </p:txBody>
      </p:sp>
      <p:sp>
        <p:nvSpPr>
          <p:cNvPr id="14" name="Rectangle: Rounded Corners 13">
            <a:extLst>
              <a:ext uri="{FF2B5EF4-FFF2-40B4-BE49-F238E27FC236}">
                <a16:creationId xmlns:a16="http://schemas.microsoft.com/office/drawing/2014/main" id="{D71B11BE-DC3F-DF43-9B54-B595DEDB6F5D}"/>
              </a:ext>
            </a:extLst>
          </p:cNvPr>
          <p:cNvSpPr/>
          <p:nvPr/>
        </p:nvSpPr>
        <p:spPr>
          <a:xfrm>
            <a:off x="4657826" y="1779516"/>
            <a:ext cx="2705370" cy="4391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Crop Spraying</a:t>
            </a:r>
          </a:p>
        </p:txBody>
      </p:sp>
      <p:sp>
        <p:nvSpPr>
          <p:cNvPr id="15" name="Content Placeholder 2">
            <a:extLst>
              <a:ext uri="{FF2B5EF4-FFF2-40B4-BE49-F238E27FC236}">
                <a16:creationId xmlns:a16="http://schemas.microsoft.com/office/drawing/2014/main" id="{DE250C23-90AC-DFD9-E55A-6B0AB9307FAF}"/>
              </a:ext>
            </a:extLst>
          </p:cNvPr>
          <p:cNvSpPr txBox="1">
            <a:spLocks/>
          </p:cNvSpPr>
          <p:nvPr/>
        </p:nvSpPr>
        <p:spPr>
          <a:xfrm>
            <a:off x="316410" y="2347972"/>
            <a:ext cx="3711121" cy="22415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000" dirty="0">
                <a:solidFill>
                  <a:schemeClr val="bg1"/>
                </a:solidFill>
                <a:latin typeface="Goudy Old Style" panose="02020502050305020303" pitchFamily="18" charset="0"/>
              </a:rPr>
              <a:t>The understanding of droplet </a:t>
            </a:r>
            <a:r>
              <a:rPr lang="en-US" sz="2000" dirty="0" err="1">
                <a:solidFill>
                  <a:schemeClr val="bg1"/>
                </a:solidFill>
                <a:latin typeface="Goudy Old Style" panose="02020502050305020303" pitchFamily="18" charset="0"/>
              </a:rPr>
              <a:t>behaviour</a:t>
            </a:r>
            <a:r>
              <a:rPr lang="en-US" sz="2000" dirty="0">
                <a:solidFill>
                  <a:schemeClr val="bg1"/>
                </a:solidFill>
                <a:latin typeface="Goudy Old Style" panose="02020502050305020303" pitchFamily="18" charset="0"/>
              </a:rPr>
              <a:t> can help to produce high-resolution prints without irregularities. </a:t>
            </a:r>
          </a:p>
        </p:txBody>
      </p:sp>
      <p:pic>
        <p:nvPicPr>
          <p:cNvPr id="17" name="Picture 16">
            <a:extLst>
              <a:ext uri="{FF2B5EF4-FFF2-40B4-BE49-F238E27FC236}">
                <a16:creationId xmlns:a16="http://schemas.microsoft.com/office/drawing/2014/main" id="{8CADBD4A-6BB5-AF23-FD77-5A7E97FEC663}"/>
              </a:ext>
            </a:extLst>
          </p:cNvPr>
          <p:cNvPicPr>
            <a:picLocks noChangeAspect="1"/>
          </p:cNvPicPr>
          <p:nvPr/>
        </p:nvPicPr>
        <p:blipFill>
          <a:blip r:embed="rId4"/>
          <a:stretch>
            <a:fillRect/>
          </a:stretch>
        </p:blipFill>
        <p:spPr>
          <a:xfrm>
            <a:off x="4260382" y="3796780"/>
            <a:ext cx="3500259" cy="2758679"/>
          </a:xfrm>
          <a:prstGeom prst="rect">
            <a:avLst/>
          </a:prstGeom>
        </p:spPr>
      </p:pic>
      <p:sp>
        <p:nvSpPr>
          <p:cNvPr id="18" name="Rectangle: Rounded Corners 17">
            <a:extLst>
              <a:ext uri="{FF2B5EF4-FFF2-40B4-BE49-F238E27FC236}">
                <a16:creationId xmlns:a16="http://schemas.microsoft.com/office/drawing/2014/main" id="{5A8A39DF-DCAB-D880-23A1-EF8CADA91CE1}"/>
              </a:ext>
            </a:extLst>
          </p:cNvPr>
          <p:cNvSpPr/>
          <p:nvPr/>
        </p:nvSpPr>
        <p:spPr>
          <a:xfrm>
            <a:off x="819285" y="1779516"/>
            <a:ext cx="2705370" cy="4391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Ink-jet Printing</a:t>
            </a:r>
          </a:p>
        </p:txBody>
      </p:sp>
      <p:sp>
        <p:nvSpPr>
          <p:cNvPr id="19" name="Content Placeholder 2">
            <a:extLst>
              <a:ext uri="{FF2B5EF4-FFF2-40B4-BE49-F238E27FC236}">
                <a16:creationId xmlns:a16="http://schemas.microsoft.com/office/drawing/2014/main" id="{EAE006E0-B37B-FF14-9D17-C42E7116E7E9}"/>
              </a:ext>
            </a:extLst>
          </p:cNvPr>
          <p:cNvSpPr txBox="1">
            <a:spLocks/>
          </p:cNvSpPr>
          <p:nvPr/>
        </p:nvSpPr>
        <p:spPr>
          <a:xfrm>
            <a:off x="4154951" y="2347972"/>
            <a:ext cx="3711121" cy="22415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000" dirty="0">
                <a:solidFill>
                  <a:schemeClr val="bg1"/>
                </a:solidFill>
                <a:latin typeface="Goudy Old Style" panose="02020502050305020303" pitchFamily="18" charset="0"/>
              </a:rPr>
              <a:t>Researching droplet impacts can improve the efficiency of spraying fertilizer on crops. </a:t>
            </a:r>
          </a:p>
        </p:txBody>
      </p:sp>
      <p:pic>
        <p:nvPicPr>
          <p:cNvPr id="22" name="Picture 21">
            <a:extLst>
              <a:ext uri="{FF2B5EF4-FFF2-40B4-BE49-F238E27FC236}">
                <a16:creationId xmlns:a16="http://schemas.microsoft.com/office/drawing/2014/main" id="{3EFF706C-173B-BCA7-8F1D-53427609BB38}"/>
              </a:ext>
            </a:extLst>
          </p:cNvPr>
          <p:cNvPicPr>
            <a:picLocks noChangeAspect="1"/>
          </p:cNvPicPr>
          <p:nvPr/>
        </p:nvPicPr>
        <p:blipFill rotWithShape="1">
          <a:blip r:embed="rId5"/>
          <a:srcRect l="7743" r="1510"/>
          <a:stretch/>
        </p:blipFill>
        <p:spPr>
          <a:xfrm>
            <a:off x="455335" y="3928861"/>
            <a:ext cx="3433270" cy="24588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B9A186-4346-9C97-D11C-EA8AA64706B9}"/>
              </a:ext>
            </a:extLst>
          </p:cNvPr>
          <p:cNvSpPr/>
          <p:nvPr/>
        </p:nvSpPr>
        <p:spPr>
          <a:xfrm>
            <a:off x="0" y="997265"/>
            <a:ext cx="12192000" cy="586073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mc:AlternateContent xmlns:mc="http://schemas.openxmlformats.org/markup-compatibility/2006" xmlns:a14="http://schemas.microsoft.com/office/drawing/2010/main">
        <mc:Choice Requires="a14">
          <p:sp>
            <p:nvSpPr>
              <p:cNvPr id="41987" name="Content Placeholder 2">
                <a:extLst>
                  <a:ext uri="{FF2B5EF4-FFF2-40B4-BE49-F238E27FC236}">
                    <a16:creationId xmlns:a16="http://schemas.microsoft.com/office/drawing/2014/main" id="{065E093C-4E17-D9B4-28F7-B6366F4A6BC1}"/>
                  </a:ext>
                </a:extLst>
              </p:cNvPr>
              <p:cNvSpPr>
                <a:spLocks noGrp="1" noChangeArrowheads="1"/>
              </p:cNvSpPr>
              <p:nvPr>
                <p:ph idx="1"/>
              </p:nvPr>
            </p:nvSpPr>
            <p:spPr>
              <a:xfrm>
                <a:off x="334958" y="1792770"/>
                <a:ext cx="5532067" cy="1992622"/>
              </a:xfrm>
            </p:spPr>
            <p:txBody>
              <a:bodyPr/>
              <a:lstStyle/>
              <a:p>
                <a:r>
                  <a:rPr lang="en-US" altLang="en-US" sz="2000" dirty="0">
                    <a:solidFill>
                      <a:schemeClr val="bg1"/>
                    </a:solidFill>
                    <a:latin typeface="Goudy Old Style" panose="02020502050305020303" pitchFamily="18" charset="0"/>
                  </a:rPr>
                  <a:t>We can look at a water droplet falling onto a flat surface. </a:t>
                </a:r>
              </a:p>
              <a:p>
                <a:r>
                  <a:rPr lang="en-US" altLang="en-US" sz="2000" dirty="0">
                    <a:solidFill>
                      <a:schemeClr val="bg1"/>
                    </a:solidFill>
                    <a:latin typeface="Goudy Old Style" panose="02020502050305020303" pitchFamily="18" charset="0"/>
                  </a:rPr>
                  <a:t>The contact line is a triple point where the air, water and surface all meet. </a:t>
                </a:r>
              </a:p>
              <a:p>
                <a:r>
                  <a:rPr lang="en-US" altLang="en-US" sz="2000" dirty="0">
                    <a:solidFill>
                      <a:schemeClr val="bg1"/>
                    </a:solidFill>
                    <a:latin typeface="Goudy Old Style" panose="02020502050305020303" pitchFamily="18" charset="0"/>
                  </a:rPr>
                  <a:t>In this work we will focus on the contact angle </a:t>
                </a:r>
                <a14:m>
                  <m:oMath xmlns:m="http://schemas.openxmlformats.org/officeDocument/2006/math">
                    <m:r>
                      <a:rPr lang="en-US" altLang="en-US" sz="2000" i="1" dirty="0" smtClean="0">
                        <a:solidFill>
                          <a:schemeClr val="bg1"/>
                        </a:solidFill>
                        <a:latin typeface="Cambria Math" panose="02040503050406030204" pitchFamily="18" charset="0"/>
                      </a:rPr>
                      <m:t>𝜃</m:t>
                    </m:r>
                  </m:oMath>
                </a14:m>
                <a:r>
                  <a:rPr lang="en-US" altLang="en-US" sz="2000" dirty="0">
                    <a:solidFill>
                      <a:schemeClr val="bg1"/>
                    </a:solidFill>
                    <a:latin typeface="Goudy Old Style" panose="02020502050305020303" pitchFamily="18" charset="0"/>
                  </a:rPr>
                  <a:t>. There are 2 implementation of the contact angle in </a:t>
                </a:r>
                <a:r>
                  <a:rPr lang="en-US" altLang="en-US" sz="2000" dirty="0" err="1">
                    <a:solidFill>
                      <a:schemeClr val="bg1"/>
                    </a:solidFill>
                    <a:latin typeface="Goudy Old Style" panose="02020502050305020303" pitchFamily="18" charset="0"/>
                  </a:rPr>
                  <a:t>OpenFoam</a:t>
                </a:r>
                <a:r>
                  <a:rPr lang="en-US" altLang="en-US" sz="2000" dirty="0">
                    <a:solidFill>
                      <a:schemeClr val="bg1"/>
                    </a:solidFill>
                    <a:latin typeface="Goudy Old Style" panose="02020502050305020303" pitchFamily="18" charset="0"/>
                  </a:rPr>
                  <a:t>:</a:t>
                </a:r>
              </a:p>
              <a:p>
                <a:pPr marL="457200" indent="-457200">
                  <a:buFont typeface="+mj-lt"/>
                  <a:buAutoNum type="arabicPeriod"/>
                </a:pPr>
                <a:r>
                  <a:rPr lang="en-US" altLang="en-US" sz="2000" b="1" dirty="0">
                    <a:solidFill>
                      <a:schemeClr val="bg1"/>
                    </a:solidFill>
                    <a:latin typeface="Goudy Old Style" panose="02020502050305020303" pitchFamily="18" charset="0"/>
                  </a:rPr>
                  <a:t>Constant: </a:t>
                </a:r>
                <a:r>
                  <a:rPr lang="en-US" altLang="en-US" sz="2000" dirty="0">
                    <a:solidFill>
                      <a:schemeClr val="bg1"/>
                    </a:solidFill>
                    <a:latin typeface="Goudy Old Style" panose="02020502050305020303" pitchFamily="18" charset="0"/>
                  </a:rPr>
                  <a:t>Remains constant with time. </a:t>
                </a:r>
              </a:p>
              <a:p>
                <a:pPr marL="457200" indent="-457200">
                  <a:buFont typeface="+mj-lt"/>
                  <a:buAutoNum type="arabicPeriod"/>
                </a:pPr>
                <a:r>
                  <a:rPr lang="en-US" altLang="en-US" sz="2000" b="1" dirty="0">
                    <a:solidFill>
                      <a:schemeClr val="bg1"/>
                    </a:solidFill>
                    <a:latin typeface="Goudy Old Style" panose="02020502050305020303" pitchFamily="18" charset="0"/>
                  </a:rPr>
                  <a:t>Dynamic: </a:t>
                </a:r>
                <a:r>
                  <a:rPr lang="en-US" altLang="en-US" sz="2000" dirty="0">
                    <a:solidFill>
                      <a:schemeClr val="bg1"/>
                    </a:solidFill>
                    <a:latin typeface="Goudy Old Style" panose="02020502050305020303" pitchFamily="18" charset="0"/>
                  </a:rPr>
                  <a:t>Changes with time. </a:t>
                </a:r>
              </a:p>
              <a:p>
                <a:endParaRPr lang="en-US" altLang="en-US" sz="2000" dirty="0">
                  <a:solidFill>
                    <a:schemeClr val="bg1"/>
                  </a:solidFill>
                  <a:latin typeface="Goudy Old Style" panose="02020502050305020303" pitchFamily="18" charset="0"/>
                </a:endParaRPr>
              </a:p>
            </p:txBody>
          </p:sp>
        </mc:Choice>
        <mc:Fallback xmlns="">
          <p:sp>
            <p:nvSpPr>
              <p:cNvPr id="41987" name="Content Placeholder 2">
                <a:extLst>
                  <a:ext uri="{FF2B5EF4-FFF2-40B4-BE49-F238E27FC236}">
                    <a16:creationId xmlns:a16="http://schemas.microsoft.com/office/drawing/2014/main" id="{065E093C-4E17-D9B4-28F7-B6366F4A6BC1}"/>
                  </a:ext>
                </a:extLst>
              </p:cNvPr>
              <p:cNvSpPr>
                <a:spLocks noGrp="1" noRot="1" noChangeAspect="1" noMove="1" noResize="1" noEditPoints="1" noAdjustHandles="1" noChangeArrowheads="1" noChangeShapeType="1" noTextEdit="1"/>
              </p:cNvSpPr>
              <p:nvPr>
                <p:ph idx="1"/>
              </p:nvPr>
            </p:nvSpPr>
            <p:spPr>
              <a:xfrm>
                <a:off x="334958" y="1792770"/>
                <a:ext cx="5532067" cy="1992622"/>
              </a:xfrm>
              <a:blipFill>
                <a:blip r:embed="rId3"/>
                <a:stretch>
                  <a:fillRect l="-992" t="-3058" b="-59633"/>
                </a:stretch>
              </a:blipFill>
            </p:spPr>
            <p:txBody>
              <a:bodyPr/>
              <a:lstStyle/>
              <a:p>
                <a:r>
                  <a:rPr lang="en-IE">
                    <a:noFill/>
                  </a:rPr>
                  <a:t> </a:t>
                </a:r>
              </a:p>
            </p:txBody>
          </p:sp>
        </mc:Fallback>
      </mc:AlternateContent>
      <p:sp>
        <p:nvSpPr>
          <p:cNvPr id="12" name="Rectangle 11">
            <a:extLst>
              <a:ext uri="{FF2B5EF4-FFF2-40B4-BE49-F238E27FC236}">
                <a16:creationId xmlns:a16="http://schemas.microsoft.com/office/drawing/2014/main" id="{8698EACD-333D-0D16-2113-FA2BA2794692}"/>
              </a:ext>
            </a:extLst>
          </p:cNvPr>
          <p:cNvSpPr/>
          <p:nvPr/>
        </p:nvSpPr>
        <p:spPr>
          <a:xfrm>
            <a:off x="1392238" y="836510"/>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5" name="Title 1">
            <a:extLst>
              <a:ext uri="{FF2B5EF4-FFF2-40B4-BE49-F238E27FC236}">
                <a16:creationId xmlns:a16="http://schemas.microsoft.com/office/drawing/2014/main" id="{AB4F1672-6BBF-8DAE-D30C-99E8C2A7F247}"/>
              </a:ext>
            </a:extLst>
          </p:cNvPr>
          <p:cNvSpPr>
            <a:spLocks noGrp="1"/>
          </p:cNvSpPr>
          <p:nvPr>
            <p:ph type="title"/>
          </p:nvPr>
        </p:nvSpPr>
        <p:spPr>
          <a:xfrm>
            <a:off x="1693863" y="188658"/>
            <a:ext cx="8621712" cy="666750"/>
          </a:xfrm>
        </p:spPr>
        <p:txBody>
          <a:bodyPr rtlCol="0">
            <a:normAutofit fontScale="90000"/>
          </a:bodyPr>
          <a:lstStyle/>
          <a:p>
            <a:pPr algn="ctr" fontAlgn="auto">
              <a:spcAft>
                <a:spcPts val="0"/>
              </a:spcAft>
              <a:defRPr/>
            </a:pPr>
            <a:r>
              <a:rPr lang="en-US" dirty="0">
                <a:latin typeface="Goudy Old Style" panose="02020502050305020303" pitchFamily="18" charset="0"/>
              </a:rPr>
              <a:t>Introduction</a:t>
            </a:r>
            <a:endParaRPr lang="en-IE" dirty="0">
              <a:latin typeface="Goudy Old Style" panose="02020502050305020303" pitchFamily="18" charset="0"/>
            </a:endParaRPr>
          </a:p>
        </p:txBody>
      </p:sp>
      <p:sp>
        <p:nvSpPr>
          <p:cNvPr id="2" name="Rectangle: Rounded Corners 1">
            <a:extLst>
              <a:ext uri="{FF2B5EF4-FFF2-40B4-BE49-F238E27FC236}">
                <a16:creationId xmlns:a16="http://schemas.microsoft.com/office/drawing/2014/main" id="{3834F580-C402-351D-766B-37F713B9BFB8}"/>
              </a:ext>
            </a:extLst>
          </p:cNvPr>
          <p:cNvSpPr/>
          <p:nvPr/>
        </p:nvSpPr>
        <p:spPr>
          <a:xfrm>
            <a:off x="2009418" y="1189897"/>
            <a:ext cx="2183146" cy="43281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Contact Angles</a:t>
            </a:r>
          </a:p>
        </p:txBody>
      </p:sp>
      <p:sp>
        <p:nvSpPr>
          <p:cNvPr id="3" name="Rectangle: Rounded Corners 2">
            <a:extLst>
              <a:ext uri="{FF2B5EF4-FFF2-40B4-BE49-F238E27FC236}">
                <a16:creationId xmlns:a16="http://schemas.microsoft.com/office/drawing/2014/main" id="{02481C7F-A84F-DA8C-C11A-F3D1423EEBF7}"/>
              </a:ext>
            </a:extLst>
          </p:cNvPr>
          <p:cNvSpPr/>
          <p:nvPr/>
        </p:nvSpPr>
        <p:spPr>
          <a:xfrm>
            <a:off x="7548026" y="1189897"/>
            <a:ext cx="2652667" cy="4251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sz="2000" b="1" dirty="0">
                <a:solidFill>
                  <a:schemeClr val="tx1"/>
                </a:solidFill>
                <a:latin typeface="Goudy Old Style" panose="02020502050305020303" pitchFamily="18" charset="0"/>
              </a:rPr>
              <a:t>Previous Work </a:t>
            </a:r>
          </a:p>
        </p:txBody>
      </p:sp>
      <p:sp>
        <p:nvSpPr>
          <p:cNvPr id="4" name="Content Placeholder 2">
            <a:extLst>
              <a:ext uri="{FF2B5EF4-FFF2-40B4-BE49-F238E27FC236}">
                <a16:creationId xmlns:a16="http://schemas.microsoft.com/office/drawing/2014/main" id="{EA68BB03-24EF-EF73-F004-55CAEBB33889}"/>
              </a:ext>
            </a:extLst>
          </p:cNvPr>
          <p:cNvSpPr txBox="1">
            <a:spLocks noChangeArrowheads="1"/>
          </p:cNvSpPr>
          <p:nvPr/>
        </p:nvSpPr>
        <p:spPr bwMode="auto">
          <a:xfrm>
            <a:off x="6103938" y="1792770"/>
            <a:ext cx="5822080" cy="80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US" altLang="en-US" sz="2000" dirty="0">
                <a:solidFill>
                  <a:schemeClr val="bg1"/>
                </a:solidFill>
                <a:latin typeface="Goudy Old Style" panose="02020502050305020303" pitchFamily="18" charset="0"/>
              </a:rPr>
              <a:t>Previous students have completed projects involving droplet impacts. </a:t>
            </a:r>
          </a:p>
        </p:txBody>
      </p:sp>
      <p:pic>
        <p:nvPicPr>
          <p:cNvPr id="10" name="Picture 9">
            <a:extLst>
              <a:ext uri="{FF2B5EF4-FFF2-40B4-BE49-F238E27FC236}">
                <a16:creationId xmlns:a16="http://schemas.microsoft.com/office/drawing/2014/main" id="{471444D7-D731-1E41-F44C-83516064A93E}"/>
              </a:ext>
            </a:extLst>
          </p:cNvPr>
          <p:cNvPicPr>
            <a:picLocks noChangeAspect="1"/>
          </p:cNvPicPr>
          <p:nvPr/>
        </p:nvPicPr>
        <p:blipFill>
          <a:blip r:embed="rId4"/>
          <a:stretch>
            <a:fillRect/>
          </a:stretch>
        </p:blipFill>
        <p:spPr>
          <a:xfrm>
            <a:off x="76698" y="5013405"/>
            <a:ext cx="6353600" cy="1309395"/>
          </a:xfrm>
          <a:prstGeom prst="rect">
            <a:avLst/>
          </a:prstGeom>
        </p:spPr>
      </p:pic>
      <p:sp>
        <p:nvSpPr>
          <p:cNvPr id="11" name="Rectangle: Rounded Corners 10">
            <a:extLst>
              <a:ext uri="{FF2B5EF4-FFF2-40B4-BE49-F238E27FC236}">
                <a16:creationId xmlns:a16="http://schemas.microsoft.com/office/drawing/2014/main" id="{E65FBD1E-FB27-8C53-8092-01B29E6F7AD1}"/>
              </a:ext>
            </a:extLst>
          </p:cNvPr>
          <p:cNvSpPr/>
          <p:nvPr/>
        </p:nvSpPr>
        <p:spPr>
          <a:xfrm>
            <a:off x="6651036" y="4357472"/>
            <a:ext cx="5022850" cy="2148767"/>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b="1" dirty="0">
                <a:solidFill>
                  <a:schemeClr val="tx1"/>
                </a:solidFill>
                <a:latin typeface="Goudy Old Style" panose="02020502050305020303" pitchFamily="18" charset="0"/>
              </a:rPr>
              <a:t>Conor Quigley (</a:t>
            </a:r>
            <a:r>
              <a:rPr lang="en-IE" b="1" dirty="0" err="1">
                <a:solidFill>
                  <a:schemeClr val="tx1"/>
                </a:solidFill>
                <a:latin typeface="Goudy Old Style" panose="02020502050305020303" pitchFamily="18" charset="0"/>
              </a:rPr>
              <a:t>Bsc</a:t>
            </a:r>
            <a:r>
              <a:rPr lang="en-IE" b="1" dirty="0">
                <a:solidFill>
                  <a:schemeClr val="tx1"/>
                </a:solidFill>
                <a:latin typeface="Goudy Old Style" panose="02020502050305020303" pitchFamily="18" charset="0"/>
              </a:rPr>
              <a:t> 23/24)</a:t>
            </a:r>
          </a:p>
          <a:p>
            <a:pPr marL="285750" indent="-285750" algn="ctr" eaLnBrk="1" fontAlgn="auto" hangingPunct="1">
              <a:spcBef>
                <a:spcPts val="0"/>
              </a:spcBef>
              <a:spcAft>
                <a:spcPts val="0"/>
              </a:spcAft>
              <a:buFont typeface="Arial" panose="020B0604020202020204" pitchFamily="34" charset="0"/>
              <a:buChar char="•"/>
              <a:defRPr/>
            </a:pPr>
            <a:r>
              <a:rPr lang="en-IE" dirty="0">
                <a:solidFill>
                  <a:schemeClr val="tx1"/>
                </a:solidFill>
                <a:latin typeface="Goudy Old Style" panose="02020502050305020303" pitchFamily="18" charset="0"/>
              </a:rPr>
              <a:t>Constructed a 3D simulation of a water droplet impacting a surface. </a:t>
            </a:r>
          </a:p>
          <a:p>
            <a:pPr marL="285750" indent="-285750" algn="ctr" eaLnBrk="1" fontAlgn="auto" hangingPunct="1">
              <a:spcBef>
                <a:spcPts val="0"/>
              </a:spcBef>
              <a:spcAft>
                <a:spcPts val="0"/>
              </a:spcAft>
              <a:buFont typeface="Arial" panose="020B0604020202020204" pitchFamily="34" charset="0"/>
              <a:buChar char="•"/>
              <a:defRPr/>
            </a:pPr>
            <a:r>
              <a:rPr lang="en-IE" dirty="0">
                <a:solidFill>
                  <a:schemeClr val="tx1"/>
                </a:solidFill>
                <a:latin typeface="Goudy Old Style" panose="02020502050305020303" pitchFamily="18" charset="0"/>
              </a:rPr>
              <a:t>Compared the model qualitatively with results from an experiment. </a:t>
            </a:r>
          </a:p>
          <a:p>
            <a:pPr marL="285750" indent="-285750" algn="ctr" eaLnBrk="1" fontAlgn="auto" hangingPunct="1">
              <a:spcBef>
                <a:spcPts val="0"/>
              </a:spcBef>
              <a:spcAft>
                <a:spcPts val="0"/>
              </a:spcAft>
              <a:buFont typeface="Arial" panose="020B0604020202020204" pitchFamily="34" charset="0"/>
              <a:buChar char="•"/>
              <a:defRPr/>
            </a:pPr>
            <a:r>
              <a:rPr lang="en-IE" dirty="0">
                <a:solidFill>
                  <a:schemeClr val="tx1"/>
                </a:solidFill>
                <a:latin typeface="Goudy Old Style" panose="02020502050305020303" pitchFamily="18" charset="0"/>
              </a:rPr>
              <a:t>Looked at the time dependence of the initial spreading of the droplet. </a:t>
            </a:r>
          </a:p>
        </p:txBody>
      </p:sp>
      <mc:AlternateContent xmlns:mc="http://schemas.openxmlformats.org/markup-compatibility/2006" xmlns:a14="http://schemas.microsoft.com/office/drawing/2010/main">
        <mc:Choice Requires="a14">
          <p:sp>
            <p:nvSpPr>
              <p:cNvPr id="13" name="Rectangle: Rounded Corners 12">
                <a:extLst>
                  <a:ext uri="{FF2B5EF4-FFF2-40B4-BE49-F238E27FC236}">
                    <a16:creationId xmlns:a16="http://schemas.microsoft.com/office/drawing/2014/main" id="{389B1B29-CBAA-6E5E-9885-172C3379A07C}"/>
                  </a:ext>
                </a:extLst>
              </p:cNvPr>
              <p:cNvSpPr/>
              <p:nvPr/>
            </p:nvSpPr>
            <p:spPr>
              <a:xfrm>
                <a:off x="6651036" y="2440366"/>
                <a:ext cx="5022850" cy="1816676"/>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IE" b="1" dirty="0">
                    <a:solidFill>
                      <a:schemeClr val="tx1"/>
                    </a:solidFill>
                    <a:latin typeface="Goudy Old Style" panose="02020502050305020303" pitchFamily="18" charset="0"/>
                  </a:rPr>
                  <a:t>Juan </a:t>
                </a:r>
                <a:r>
                  <a:rPr lang="en-IE" b="1" dirty="0" err="1">
                    <a:solidFill>
                      <a:schemeClr val="tx1"/>
                    </a:solidFill>
                    <a:latin typeface="Goudy Old Style" panose="02020502050305020303" pitchFamily="18" charset="0"/>
                  </a:rPr>
                  <a:t>Mairal</a:t>
                </a:r>
                <a:r>
                  <a:rPr lang="en-IE" b="1" dirty="0">
                    <a:solidFill>
                      <a:schemeClr val="tx1"/>
                    </a:solidFill>
                    <a:latin typeface="Goudy Old Style" panose="02020502050305020303" pitchFamily="18" charset="0"/>
                  </a:rPr>
                  <a:t> (</a:t>
                </a:r>
                <a:r>
                  <a:rPr lang="en-IE" b="1" dirty="0" err="1">
                    <a:solidFill>
                      <a:schemeClr val="tx1"/>
                    </a:solidFill>
                    <a:latin typeface="Goudy Old Style" panose="02020502050305020303" pitchFamily="18" charset="0"/>
                  </a:rPr>
                  <a:t>Msc</a:t>
                </a:r>
                <a:r>
                  <a:rPr lang="en-IE" b="1" dirty="0">
                    <a:solidFill>
                      <a:schemeClr val="tx1"/>
                    </a:solidFill>
                    <a:latin typeface="Goudy Old Style" panose="02020502050305020303" pitchFamily="18" charset="0"/>
                  </a:rPr>
                  <a:t> 2020/21)</a:t>
                </a:r>
              </a:p>
              <a:p>
                <a:pPr marL="285750" indent="-285750" algn="ctr" eaLnBrk="1" fontAlgn="auto" hangingPunct="1">
                  <a:spcBef>
                    <a:spcPts val="0"/>
                  </a:spcBef>
                  <a:spcAft>
                    <a:spcPts val="0"/>
                  </a:spcAft>
                  <a:buFont typeface="Arial" panose="020B0604020202020204" pitchFamily="34" charset="0"/>
                  <a:buChar char="•"/>
                  <a:defRPr/>
                </a:pPr>
                <a:r>
                  <a:rPr lang="en-IE" dirty="0">
                    <a:solidFill>
                      <a:schemeClr val="tx1"/>
                    </a:solidFill>
                    <a:latin typeface="Goudy Old Style" panose="02020502050305020303" pitchFamily="18" charset="0"/>
                  </a:rPr>
                  <a:t>Created a 2D simulation of a water droplet impact in </a:t>
                </a:r>
                <a:r>
                  <a:rPr lang="en-IE" dirty="0" err="1">
                    <a:solidFill>
                      <a:schemeClr val="tx1"/>
                    </a:solidFill>
                    <a:latin typeface="Goudy Old Style" panose="02020502050305020303" pitchFamily="18" charset="0"/>
                  </a:rPr>
                  <a:t>Openfoam</a:t>
                </a:r>
                <a:r>
                  <a:rPr lang="en-IE" dirty="0">
                    <a:solidFill>
                      <a:schemeClr val="tx1"/>
                    </a:solidFill>
                    <a:latin typeface="Goudy Old Style" panose="02020502050305020303" pitchFamily="18" charset="0"/>
                  </a:rPr>
                  <a:t>.</a:t>
                </a:r>
              </a:p>
              <a:p>
                <a:pPr marL="285750" indent="-285750" algn="ctr" eaLnBrk="1" fontAlgn="auto" hangingPunct="1">
                  <a:spcBef>
                    <a:spcPts val="0"/>
                  </a:spcBef>
                  <a:spcAft>
                    <a:spcPts val="0"/>
                  </a:spcAft>
                  <a:buFont typeface="Arial" panose="020B0604020202020204" pitchFamily="34" charset="0"/>
                  <a:buChar char="•"/>
                  <a:defRPr/>
                </a:pPr>
                <a:r>
                  <a:rPr lang="en-IE" dirty="0">
                    <a:solidFill>
                      <a:schemeClr val="tx1"/>
                    </a:solidFill>
                    <a:latin typeface="Goudy Old Style" panose="02020502050305020303" pitchFamily="18" charset="0"/>
                  </a:rPr>
                  <a:t>Compared results for both constant contact angle and dynamic contact angle. </a:t>
                </a:r>
              </a:p>
              <a:p>
                <a:pPr marL="285750" indent="-285750" algn="ctr" eaLnBrk="1" fontAlgn="auto" hangingPunct="1">
                  <a:spcBef>
                    <a:spcPts val="0"/>
                  </a:spcBef>
                  <a:spcAft>
                    <a:spcPts val="0"/>
                  </a:spcAft>
                  <a:buFont typeface="Arial" panose="020B0604020202020204" pitchFamily="34" charset="0"/>
                  <a:buChar char="•"/>
                  <a:defRPr/>
                </a:pPr>
                <a:r>
                  <a:rPr lang="en-IE" dirty="0">
                    <a:solidFill>
                      <a:schemeClr val="tx1"/>
                    </a:solidFill>
                    <a:latin typeface="Goudy Old Style" panose="02020502050305020303" pitchFamily="18" charset="0"/>
                  </a:rPr>
                  <a:t>Looked at the effect </a:t>
                </a:r>
                <a14:m>
                  <m:oMath xmlns:m="http://schemas.openxmlformats.org/officeDocument/2006/math">
                    <m:sSub>
                      <m:sSubPr>
                        <m:ctrlPr>
                          <a:rPr lang="en-IE" i="1" smtClean="0">
                            <a:solidFill>
                              <a:schemeClr val="tx1"/>
                            </a:solidFill>
                            <a:latin typeface="Cambria Math" panose="02040503050406030204" pitchFamily="18" charset="0"/>
                          </a:rPr>
                        </m:ctrlPr>
                      </m:sSubPr>
                      <m:e>
                        <m:r>
                          <a:rPr lang="en-IE" b="0" i="1" smtClean="0">
                            <a:solidFill>
                              <a:schemeClr val="tx1"/>
                            </a:solidFill>
                            <a:latin typeface="Cambria Math" panose="02040503050406030204" pitchFamily="18" charset="0"/>
                          </a:rPr>
                          <m:t>𝑈</m:t>
                        </m:r>
                      </m:e>
                      <m:sub>
                        <m:r>
                          <a:rPr lang="en-IE" b="0" i="1" smtClean="0">
                            <a:solidFill>
                              <a:schemeClr val="tx1"/>
                            </a:solidFill>
                            <a:latin typeface="Cambria Math" panose="02040503050406030204" pitchFamily="18" charset="0"/>
                          </a:rPr>
                          <m:t>𝜃</m:t>
                        </m:r>
                      </m:sub>
                    </m:sSub>
                  </m:oMath>
                </a14:m>
                <a:r>
                  <a:rPr lang="en-IE" dirty="0">
                    <a:solidFill>
                      <a:schemeClr val="tx1"/>
                    </a:solidFill>
                    <a:latin typeface="Goudy Old Style" panose="02020502050305020303" pitchFamily="18" charset="0"/>
                  </a:rPr>
                  <a:t> on the 2D simulations.</a:t>
                </a:r>
              </a:p>
            </p:txBody>
          </p:sp>
        </mc:Choice>
        <mc:Fallback xmlns="">
          <p:sp>
            <p:nvSpPr>
              <p:cNvPr id="13" name="Rectangle: Rounded Corners 12">
                <a:extLst>
                  <a:ext uri="{FF2B5EF4-FFF2-40B4-BE49-F238E27FC236}">
                    <a16:creationId xmlns:a16="http://schemas.microsoft.com/office/drawing/2014/main" id="{389B1B29-CBAA-6E5E-9885-172C3379A07C}"/>
                  </a:ext>
                </a:extLst>
              </p:cNvPr>
              <p:cNvSpPr>
                <a:spLocks noRot="1" noChangeAspect="1" noMove="1" noResize="1" noEditPoints="1" noAdjustHandles="1" noChangeArrowheads="1" noChangeShapeType="1" noTextEdit="1"/>
              </p:cNvSpPr>
              <p:nvPr/>
            </p:nvSpPr>
            <p:spPr>
              <a:xfrm>
                <a:off x="6651036" y="2440366"/>
                <a:ext cx="5022850" cy="1816676"/>
              </a:xfrm>
              <a:prstGeom prst="roundRect">
                <a:avLst/>
              </a:prstGeom>
              <a:blipFill>
                <a:blip r:embed="rId5"/>
                <a:stretch>
                  <a:fillRect b="-2658"/>
                </a:stretch>
              </a:blipFill>
              <a:ln>
                <a:solidFill>
                  <a:schemeClr val="tx1"/>
                </a:solidFill>
              </a:ln>
            </p:spPr>
            <p:txBody>
              <a:bodyPr/>
              <a:lstStyle/>
              <a:p>
                <a:r>
                  <a:rPr lang="en-IE">
                    <a:noFill/>
                  </a:rPr>
                  <a:t> </a:t>
                </a:r>
              </a:p>
            </p:txBody>
          </p:sp>
        </mc:Fallback>
      </mc:AlternateContent>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9558067-9DA2-3110-C62C-027987506EDC}"/>
              </a:ext>
            </a:extLst>
          </p:cNvPr>
          <p:cNvSpPr>
            <a:spLocks noGrp="1" noChangeArrowheads="1"/>
          </p:cNvSpPr>
          <p:nvPr>
            <p:ph type="title"/>
          </p:nvPr>
        </p:nvSpPr>
        <p:spPr>
          <a:xfrm>
            <a:off x="5878195" y="247650"/>
            <a:ext cx="4857750" cy="666750"/>
          </a:xfrm>
        </p:spPr>
        <p:txBody>
          <a:bodyPr/>
          <a:lstStyle/>
          <a:p>
            <a:pPr algn="ctr"/>
            <a:r>
              <a:rPr lang="en-US" altLang="en-US" sz="4000" dirty="0">
                <a:latin typeface="Goudy Old Style" panose="02020502050305020303" pitchFamily="18" charset="0"/>
              </a:rPr>
              <a:t>Project Aims</a:t>
            </a:r>
            <a:endParaRPr lang="en-IE" altLang="en-US" sz="4000" dirty="0">
              <a:latin typeface="Goudy Old Style" panose="02020502050305020303" pitchFamily="18"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D1A41D-AA33-BE62-59DC-B3B2831BEFB4}"/>
                  </a:ext>
                </a:extLst>
              </p:cNvPr>
              <p:cNvSpPr>
                <a:spLocks noGrp="1"/>
              </p:cNvSpPr>
              <p:nvPr>
                <p:ph idx="1"/>
              </p:nvPr>
            </p:nvSpPr>
            <p:spPr>
              <a:xfrm>
                <a:off x="4864894" y="1215072"/>
                <a:ext cx="7095490" cy="5395277"/>
              </a:xfrm>
            </p:spPr>
            <p:txBody>
              <a:bodyPr rtlCol="0">
                <a:normAutofit/>
              </a:bodyPr>
              <a:lstStyle/>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overall goal of this research was to move towards a more realistic simulation of a droplet impact. This would require 2 key steps:</a:t>
                </a: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a:p>
                <a:pPr marL="0" indent="0" algn="ctr" fontAlgn="auto">
                  <a:spcAft>
                    <a:spcPts val="0"/>
                  </a:spcAft>
                  <a:buFont typeface="Arial" panose="020B0604020202020204" pitchFamily="34" charset="0"/>
                  <a:buNone/>
                  <a:defRPr/>
                </a:pPr>
                <a:r>
                  <a:rPr lang="en-US" sz="2000" b="1" dirty="0">
                    <a:latin typeface="Goudy Old Style" panose="02020502050305020303" pitchFamily="18" charset="0"/>
                  </a:rPr>
                  <a:t>Experiment Data</a:t>
                </a:r>
              </a:p>
              <a:p>
                <a:pPr fontAlgn="auto">
                  <a:spcAft>
                    <a:spcPts val="0"/>
                  </a:spcAft>
                  <a:defRPr/>
                </a:pPr>
                <a:r>
                  <a:rPr lang="en-US" sz="2000" dirty="0">
                    <a:latin typeface="Goudy Old Style" panose="02020502050305020303" pitchFamily="18" charset="0"/>
                  </a:rPr>
                  <a:t>Accurately measure the outer edge of the water droplet over time using edge finding techniques. </a:t>
                </a:r>
              </a:p>
              <a:p>
                <a:pPr fontAlgn="auto">
                  <a:spcAft>
                    <a:spcPts val="0"/>
                  </a:spcAft>
                  <a:defRPr/>
                </a:pPr>
                <a:r>
                  <a:rPr lang="en-US" sz="2000" dirty="0">
                    <a:latin typeface="Goudy Old Style" panose="02020502050305020303" pitchFamily="18" charset="0"/>
                  </a:rPr>
                  <a:t>Employ an interpolation model to find the variation of the contact angle during impact.  </a:t>
                </a:r>
              </a:p>
              <a:p>
                <a:pPr fontAlgn="auto">
                  <a:spcAft>
                    <a:spcPts val="0"/>
                  </a:spcAft>
                  <a:defRPr/>
                </a:pPr>
                <a:endParaRPr lang="en-US" sz="2000" dirty="0">
                  <a:latin typeface="Goudy Old Style" panose="02020502050305020303" pitchFamily="18" charset="0"/>
                </a:endParaRPr>
              </a:p>
              <a:p>
                <a:pPr marL="0" indent="0" algn="ctr" fontAlgn="auto">
                  <a:spcAft>
                    <a:spcPts val="0"/>
                  </a:spcAft>
                  <a:buNone/>
                  <a:defRPr/>
                </a:pPr>
                <a:r>
                  <a:rPr lang="en-US" sz="2000" b="1" dirty="0">
                    <a:latin typeface="Goudy Old Style" panose="02020502050305020303" pitchFamily="18" charset="0"/>
                  </a:rPr>
                  <a:t>Simulate </a:t>
                </a:r>
              </a:p>
              <a:p>
                <a:pPr fontAlgn="auto">
                  <a:spcAft>
                    <a:spcPts val="0"/>
                  </a:spcAft>
                  <a:defRPr/>
                </a:pPr>
                <a:r>
                  <a:rPr lang="en-US" sz="2000" dirty="0">
                    <a:latin typeface="Goudy Old Style" panose="02020502050305020303" pitchFamily="18" charset="0"/>
                  </a:rPr>
                  <a:t>Add the dynamic contact angle condition into the 3D </a:t>
                </a:r>
                <a:r>
                  <a:rPr lang="en-US" sz="2000" dirty="0" err="1">
                    <a:latin typeface="Goudy Old Style" panose="02020502050305020303" pitchFamily="18" charset="0"/>
                  </a:rPr>
                  <a:t>OpenFoam</a:t>
                </a:r>
                <a:r>
                  <a:rPr lang="en-US" sz="2000" dirty="0">
                    <a:latin typeface="Goudy Old Style" panose="02020502050305020303" pitchFamily="18" charset="0"/>
                  </a:rPr>
                  <a:t> model created by Conor.  </a:t>
                </a:r>
              </a:p>
              <a:p>
                <a:pPr fontAlgn="auto">
                  <a:spcAft>
                    <a:spcPts val="0"/>
                  </a:spcAft>
                  <a:defRPr/>
                </a:pPr>
                <a:r>
                  <a:rPr lang="en-US" sz="2000" dirty="0">
                    <a:latin typeface="Goudy Old Style" panose="02020502050305020303" pitchFamily="18" charset="0"/>
                  </a:rPr>
                  <a:t>Explore further the effect of </a:t>
                </a:r>
                <a14:m>
                  <m:oMath xmlns:m="http://schemas.openxmlformats.org/officeDocument/2006/math">
                    <m:sSub>
                      <m:sSubPr>
                        <m:ctrlPr>
                          <a:rPr lang="en-US" sz="2000" i="1" smtClean="0">
                            <a:latin typeface="Cambria Math" panose="02040503050406030204" pitchFamily="18" charset="0"/>
                          </a:rPr>
                        </m:ctrlPr>
                      </m:sSubPr>
                      <m:e>
                        <m:r>
                          <a:rPr lang="en-IE" sz="2000" b="0" i="1" smtClean="0">
                            <a:latin typeface="Cambria Math" panose="02040503050406030204" pitchFamily="18" charset="0"/>
                          </a:rPr>
                          <m:t>𝑈</m:t>
                        </m:r>
                      </m:e>
                      <m:sub>
                        <m:r>
                          <a:rPr lang="en-US" sz="2000" i="1" smtClean="0">
                            <a:latin typeface="Cambria Math" panose="02040503050406030204" pitchFamily="18" charset="0"/>
                          </a:rPr>
                          <m:t>𝜃</m:t>
                        </m:r>
                      </m:sub>
                    </m:sSub>
                  </m:oMath>
                </a14:m>
                <a:r>
                  <a:rPr lang="en-US" sz="2000" dirty="0">
                    <a:latin typeface="Goudy Old Style" panose="02020502050305020303" pitchFamily="18" charset="0"/>
                  </a:rPr>
                  <a:t> on the simulation. </a:t>
                </a:r>
              </a:p>
              <a:p>
                <a:pPr fontAlgn="auto">
                  <a:spcAft>
                    <a:spcPts val="0"/>
                  </a:spcAft>
                  <a:defRPr/>
                </a:pPr>
                <a:r>
                  <a:rPr lang="en-US" sz="2000" dirty="0">
                    <a:latin typeface="Goudy Old Style" panose="02020502050305020303" pitchFamily="18" charset="0"/>
                  </a:rPr>
                  <a:t>Compare the maximum spreading values between the different contact angle models. </a:t>
                </a: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p:txBody>
          </p:sp>
        </mc:Choice>
        <mc:Fallback xmlns="">
          <p:sp>
            <p:nvSpPr>
              <p:cNvPr id="3" name="Content Placeholder 2">
                <a:extLst>
                  <a:ext uri="{FF2B5EF4-FFF2-40B4-BE49-F238E27FC236}">
                    <a16:creationId xmlns:a16="http://schemas.microsoft.com/office/drawing/2014/main" id="{C7D1A41D-AA33-BE62-59DC-B3B2831BEFB4}"/>
                  </a:ext>
                </a:extLst>
              </p:cNvPr>
              <p:cNvSpPr>
                <a:spLocks noGrp="1" noRot="1" noChangeAspect="1" noMove="1" noResize="1" noEditPoints="1" noAdjustHandles="1" noChangeArrowheads="1" noChangeShapeType="1" noTextEdit="1"/>
              </p:cNvSpPr>
              <p:nvPr>
                <p:ph idx="1"/>
              </p:nvPr>
            </p:nvSpPr>
            <p:spPr>
              <a:xfrm>
                <a:off x="4864894" y="1215072"/>
                <a:ext cx="7095490" cy="5395277"/>
              </a:xfrm>
              <a:blipFill>
                <a:blip r:embed="rId3"/>
                <a:stretch>
                  <a:fillRect l="-859" t="-1130" r="-945" b="-1243"/>
                </a:stretch>
              </a:blipFill>
            </p:spPr>
            <p:txBody>
              <a:bodyPr/>
              <a:lstStyle/>
              <a:p>
                <a:r>
                  <a:rPr lang="en-IE">
                    <a:noFill/>
                  </a:rPr>
                  <a:t> </a:t>
                </a:r>
              </a:p>
            </p:txBody>
          </p:sp>
        </mc:Fallback>
      </mc:AlternateContent>
      <p:sp>
        <p:nvSpPr>
          <p:cNvPr id="7" name="Rectangle 6">
            <a:extLst>
              <a:ext uri="{FF2B5EF4-FFF2-40B4-BE49-F238E27FC236}">
                <a16:creationId xmlns:a16="http://schemas.microsoft.com/office/drawing/2014/main" id="{4875656F-233F-5185-A27E-DB23029520A2}"/>
              </a:ext>
            </a:extLst>
          </p:cNvPr>
          <p:cNvSpPr/>
          <p:nvPr/>
        </p:nvSpPr>
        <p:spPr>
          <a:xfrm>
            <a:off x="0" y="0"/>
            <a:ext cx="4744720" cy="68580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 name="Rectangle 3">
            <a:extLst>
              <a:ext uri="{FF2B5EF4-FFF2-40B4-BE49-F238E27FC236}">
                <a16:creationId xmlns:a16="http://schemas.microsoft.com/office/drawing/2014/main" id="{88CAD847-BAC0-5550-F3E7-903346762AF6}"/>
              </a:ext>
            </a:extLst>
          </p:cNvPr>
          <p:cNvSpPr/>
          <p:nvPr/>
        </p:nvSpPr>
        <p:spPr>
          <a:xfrm>
            <a:off x="6551295" y="1023578"/>
            <a:ext cx="3371850" cy="762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7419" name="TextBox 5">
            <a:extLst>
              <a:ext uri="{FF2B5EF4-FFF2-40B4-BE49-F238E27FC236}">
                <a16:creationId xmlns:a16="http://schemas.microsoft.com/office/drawing/2014/main" id="{2B88B00E-CD1A-0BFA-0AC8-FD60B4D489EC}"/>
              </a:ext>
            </a:extLst>
          </p:cNvPr>
          <p:cNvSpPr txBox="1">
            <a:spLocks noChangeArrowheads="1"/>
          </p:cNvSpPr>
          <p:nvPr/>
        </p:nvSpPr>
        <p:spPr bwMode="auto">
          <a:xfrm>
            <a:off x="1154590" y="4474660"/>
            <a:ext cx="299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Contact angle example</a:t>
            </a:r>
            <a:endParaRPr lang="en-IE" altLang="en-US" dirty="0">
              <a:solidFill>
                <a:schemeClr val="bg1"/>
              </a:solidFill>
              <a:latin typeface="Goudy Old Style" panose="02020502050305020303" pitchFamily="18" charset="0"/>
            </a:endParaRPr>
          </a:p>
        </p:txBody>
      </p:sp>
      <p:pic>
        <p:nvPicPr>
          <p:cNvPr id="12" name="Picture 11">
            <a:extLst>
              <a:ext uri="{FF2B5EF4-FFF2-40B4-BE49-F238E27FC236}">
                <a16:creationId xmlns:a16="http://schemas.microsoft.com/office/drawing/2014/main" id="{D8474901-C975-CC83-48B8-B563D6BD274C}"/>
              </a:ext>
            </a:extLst>
          </p:cNvPr>
          <p:cNvPicPr>
            <a:picLocks noChangeAspect="1"/>
          </p:cNvPicPr>
          <p:nvPr/>
        </p:nvPicPr>
        <p:blipFill>
          <a:blip r:embed="rId4"/>
          <a:stretch>
            <a:fillRect/>
          </a:stretch>
        </p:blipFill>
        <p:spPr>
          <a:xfrm>
            <a:off x="497677" y="2529762"/>
            <a:ext cx="3749365" cy="179847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9558067-9DA2-3110-C62C-027987506EDC}"/>
              </a:ext>
            </a:extLst>
          </p:cNvPr>
          <p:cNvSpPr>
            <a:spLocks noGrp="1" noChangeArrowheads="1"/>
          </p:cNvSpPr>
          <p:nvPr>
            <p:ph type="title"/>
          </p:nvPr>
        </p:nvSpPr>
        <p:spPr>
          <a:xfrm>
            <a:off x="582133" y="247650"/>
            <a:ext cx="4857750" cy="666750"/>
          </a:xfrm>
        </p:spPr>
        <p:txBody>
          <a:bodyPr/>
          <a:lstStyle/>
          <a:p>
            <a:pPr algn="ctr"/>
            <a:r>
              <a:rPr lang="en-US" altLang="en-US" sz="3600" dirty="0">
                <a:latin typeface="Goudy Old Style" panose="02020502050305020303" pitchFamily="18" charset="0"/>
              </a:rPr>
              <a:t>Experiment Setup</a:t>
            </a:r>
            <a:endParaRPr lang="en-IE" altLang="en-US" sz="3600" dirty="0">
              <a:latin typeface="Goudy Old Style" panose="02020502050305020303" pitchFamily="18" charset="0"/>
            </a:endParaRPr>
          </a:p>
        </p:txBody>
      </p:sp>
      <p:sp>
        <p:nvSpPr>
          <p:cNvPr id="3" name="Content Placeholder 2">
            <a:extLst>
              <a:ext uri="{FF2B5EF4-FFF2-40B4-BE49-F238E27FC236}">
                <a16:creationId xmlns:a16="http://schemas.microsoft.com/office/drawing/2014/main" id="{C7D1A41D-AA33-BE62-59DC-B3B2831BEFB4}"/>
              </a:ext>
            </a:extLst>
          </p:cNvPr>
          <p:cNvSpPr>
            <a:spLocks noGrp="1"/>
          </p:cNvSpPr>
          <p:nvPr>
            <p:ph idx="1"/>
          </p:nvPr>
        </p:nvSpPr>
        <p:spPr>
          <a:xfrm>
            <a:off x="281941" y="1282700"/>
            <a:ext cx="5007690" cy="5021263"/>
          </a:xfrm>
        </p:spPr>
        <p:txBody>
          <a:bodyPr rtlCol="0">
            <a:normAutofit/>
          </a:bodyPr>
          <a:lstStyle/>
          <a:p>
            <a:pPr marL="0" indent="0" fontAlgn="auto">
              <a:spcAft>
                <a:spcPts val="0"/>
              </a:spcAft>
              <a:buFont typeface="Arial" panose="020B0604020202020204" pitchFamily="34" charset="0"/>
              <a:buNone/>
              <a:defRPr/>
            </a:pPr>
            <a:r>
              <a:rPr lang="en-US" sz="2000" dirty="0">
                <a:latin typeface="Goudy Old Style" panose="02020502050305020303" pitchFamily="18" charset="0"/>
              </a:rPr>
              <a:t>The setup was extremely simple, consisting of a wooden jig which held a high-speed camera level to a smooth aluminum plate. </a:t>
            </a: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A wooden strut held a syringe and nozzle which allowed for the careful dropping of single droplets. </a:t>
            </a: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a:p>
            <a:pPr marL="0" indent="0" fontAlgn="auto">
              <a:spcAft>
                <a:spcPts val="0"/>
              </a:spcAft>
              <a:buFont typeface="Arial" panose="020B0604020202020204" pitchFamily="34" charset="0"/>
              <a:buNone/>
              <a:defRPr/>
            </a:pPr>
            <a:r>
              <a:rPr lang="en-US" sz="2000" dirty="0">
                <a:latin typeface="Goudy Old Style" panose="02020502050305020303" pitchFamily="18" charset="0"/>
              </a:rPr>
              <a:t>A light source was held behind the droplet in order to improve the visibility of the droplet seen below.  This lead to improved edge detection in </a:t>
            </a:r>
            <a:r>
              <a:rPr lang="en-US" sz="2000" dirty="0" err="1">
                <a:latin typeface="Goudy Old Style" panose="02020502050305020303" pitchFamily="18" charset="0"/>
              </a:rPr>
              <a:t>Matlab</a:t>
            </a:r>
            <a:r>
              <a:rPr lang="en-US" sz="2000" dirty="0">
                <a:latin typeface="Goudy Old Style" panose="02020502050305020303" pitchFamily="18" charset="0"/>
              </a:rPr>
              <a:t>. </a:t>
            </a:r>
          </a:p>
          <a:p>
            <a:pPr marL="0" indent="0" fontAlgn="auto">
              <a:spcAft>
                <a:spcPts val="0"/>
              </a:spcAft>
              <a:buFont typeface="Arial" panose="020B0604020202020204" pitchFamily="34" charset="0"/>
              <a:buNone/>
              <a:defRPr/>
            </a:pPr>
            <a:endParaRPr lang="en-US" sz="2000" dirty="0">
              <a:latin typeface="Goudy Old Style" panose="02020502050305020303" pitchFamily="18" charset="0"/>
            </a:endParaRPr>
          </a:p>
        </p:txBody>
      </p:sp>
      <p:sp>
        <p:nvSpPr>
          <p:cNvPr id="7" name="Rectangle 6">
            <a:extLst>
              <a:ext uri="{FF2B5EF4-FFF2-40B4-BE49-F238E27FC236}">
                <a16:creationId xmlns:a16="http://schemas.microsoft.com/office/drawing/2014/main" id="{4875656F-233F-5185-A27E-DB23029520A2}"/>
              </a:ext>
            </a:extLst>
          </p:cNvPr>
          <p:cNvSpPr/>
          <p:nvPr/>
        </p:nvSpPr>
        <p:spPr>
          <a:xfrm>
            <a:off x="5868365" y="0"/>
            <a:ext cx="6313475" cy="68580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4" name="Rectangle 3">
            <a:extLst>
              <a:ext uri="{FF2B5EF4-FFF2-40B4-BE49-F238E27FC236}">
                <a16:creationId xmlns:a16="http://schemas.microsoft.com/office/drawing/2014/main" id="{88CAD847-BAC0-5550-F3E7-903346762AF6}"/>
              </a:ext>
            </a:extLst>
          </p:cNvPr>
          <p:cNvSpPr/>
          <p:nvPr/>
        </p:nvSpPr>
        <p:spPr>
          <a:xfrm>
            <a:off x="1255233" y="984250"/>
            <a:ext cx="3371850" cy="76200"/>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17419" name="TextBox 5">
            <a:extLst>
              <a:ext uri="{FF2B5EF4-FFF2-40B4-BE49-F238E27FC236}">
                <a16:creationId xmlns:a16="http://schemas.microsoft.com/office/drawing/2014/main" id="{2B88B00E-CD1A-0BFA-0AC8-FD60B4D489EC}"/>
              </a:ext>
            </a:extLst>
          </p:cNvPr>
          <p:cNvSpPr txBox="1">
            <a:spLocks noChangeArrowheads="1"/>
          </p:cNvSpPr>
          <p:nvPr/>
        </p:nvSpPr>
        <p:spPr bwMode="auto">
          <a:xfrm>
            <a:off x="8914448" y="6119813"/>
            <a:ext cx="29956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Experimental setup </a:t>
            </a:r>
            <a:endParaRPr lang="en-IE" altLang="en-US" dirty="0">
              <a:solidFill>
                <a:schemeClr val="bg1"/>
              </a:solidFill>
              <a:latin typeface="Goudy Old Style" panose="02020502050305020303" pitchFamily="18" charset="0"/>
            </a:endParaRPr>
          </a:p>
        </p:txBody>
      </p:sp>
      <p:pic>
        <p:nvPicPr>
          <p:cNvPr id="2" name="Picture 1">
            <a:extLst>
              <a:ext uri="{FF2B5EF4-FFF2-40B4-BE49-F238E27FC236}">
                <a16:creationId xmlns:a16="http://schemas.microsoft.com/office/drawing/2014/main" id="{DABCD27E-C820-9930-1282-134ACACAD597}"/>
              </a:ext>
            </a:extLst>
          </p:cNvPr>
          <p:cNvPicPr>
            <a:picLocks noChangeAspect="1"/>
          </p:cNvPicPr>
          <p:nvPr/>
        </p:nvPicPr>
        <p:blipFill>
          <a:blip r:embed="rId3"/>
          <a:stretch>
            <a:fillRect/>
          </a:stretch>
        </p:blipFill>
        <p:spPr>
          <a:xfrm>
            <a:off x="8247258" y="660298"/>
            <a:ext cx="3264021" cy="5529215"/>
          </a:xfrm>
          <a:prstGeom prst="rect">
            <a:avLst/>
          </a:prstGeom>
        </p:spPr>
      </p:pic>
      <p:cxnSp>
        <p:nvCxnSpPr>
          <p:cNvPr id="6" name="Straight Arrow Connector 5">
            <a:extLst>
              <a:ext uri="{FF2B5EF4-FFF2-40B4-BE49-F238E27FC236}">
                <a16:creationId xmlns:a16="http://schemas.microsoft.com/office/drawing/2014/main" id="{F47879C0-7F48-CE49-6273-B70EF08DD2F8}"/>
              </a:ext>
            </a:extLst>
          </p:cNvPr>
          <p:cNvCxnSpPr>
            <a:cxnSpLocks/>
          </p:cNvCxnSpPr>
          <p:nvPr/>
        </p:nvCxnSpPr>
        <p:spPr>
          <a:xfrm flipV="1">
            <a:off x="7905135" y="5260258"/>
            <a:ext cx="1504336" cy="11501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5">
            <a:extLst>
              <a:ext uri="{FF2B5EF4-FFF2-40B4-BE49-F238E27FC236}">
                <a16:creationId xmlns:a16="http://schemas.microsoft.com/office/drawing/2014/main" id="{11544CC5-2A01-8B6B-77D1-A42CB3048013}"/>
              </a:ext>
            </a:extLst>
          </p:cNvPr>
          <p:cNvSpPr txBox="1">
            <a:spLocks noChangeArrowheads="1"/>
          </p:cNvSpPr>
          <p:nvPr/>
        </p:nvSpPr>
        <p:spPr bwMode="auto">
          <a:xfrm>
            <a:off x="6844983" y="4928969"/>
            <a:ext cx="13848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High Speed Camera</a:t>
            </a:r>
            <a:endParaRPr lang="en-IE" altLang="en-US" dirty="0">
              <a:solidFill>
                <a:schemeClr val="bg1"/>
              </a:solidFill>
              <a:latin typeface="Goudy Old Style" panose="02020502050305020303" pitchFamily="18" charset="0"/>
            </a:endParaRPr>
          </a:p>
        </p:txBody>
      </p:sp>
      <p:cxnSp>
        <p:nvCxnSpPr>
          <p:cNvPr id="12" name="Straight Arrow Connector 11">
            <a:extLst>
              <a:ext uri="{FF2B5EF4-FFF2-40B4-BE49-F238E27FC236}">
                <a16:creationId xmlns:a16="http://schemas.microsoft.com/office/drawing/2014/main" id="{04BA52AD-0D6F-DC35-45A2-FB460E05B37F}"/>
              </a:ext>
            </a:extLst>
          </p:cNvPr>
          <p:cNvCxnSpPr>
            <a:cxnSpLocks/>
          </p:cNvCxnSpPr>
          <p:nvPr/>
        </p:nvCxnSpPr>
        <p:spPr>
          <a:xfrm>
            <a:off x="8016240" y="4250650"/>
            <a:ext cx="1510071" cy="24854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5">
            <a:extLst>
              <a:ext uri="{FF2B5EF4-FFF2-40B4-BE49-F238E27FC236}">
                <a16:creationId xmlns:a16="http://schemas.microsoft.com/office/drawing/2014/main" id="{1B085486-F5BA-EC36-4ADD-C14FA52D0329}"/>
              </a:ext>
            </a:extLst>
          </p:cNvPr>
          <p:cNvSpPr txBox="1">
            <a:spLocks noChangeArrowheads="1"/>
          </p:cNvSpPr>
          <p:nvPr/>
        </p:nvSpPr>
        <p:spPr bwMode="auto">
          <a:xfrm>
            <a:off x="6616709" y="3956365"/>
            <a:ext cx="1517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Smooth Plate</a:t>
            </a:r>
            <a:endParaRPr lang="en-IE" altLang="en-US" dirty="0">
              <a:solidFill>
                <a:schemeClr val="bg1"/>
              </a:solidFill>
              <a:latin typeface="Goudy Old Style" panose="02020502050305020303" pitchFamily="18" charset="0"/>
            </a:endParaRPr>
          </a:p>
        </p:txBody>
      </p:sp>
      <p:cxnSp>
        <p:nvCxnSpPr>
          <p:cNvPr id="14" name="Straight Arrow Connector 13">
            <a:extLst>
              <a:ext uri="{FF2B5EF4-FFF2-40B4-BE49-F238E27FC236}">
                <a16:creationId xmlns:a16="http://schemas.microsoft.com/office/drawing/2014/main" id="{55BA6C8A-E423-4F92-141F-BA742B09D990}"/>
              </a:ext>
            </a:extLst>
          </p:cNvPr>
          <p:cNvCxnSpPr>
            <a:cxnSpLocks/>
          </p:cNvCxnSpPr>
          <p:nvPr/>
        </p:nvCxnSpPr>
        <p:spPr>
          <a:xfrm>
            <a:off x="7848476" y="2635045"/>
            <a:ext cx="1836501" cy="78002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E1DFDDD5-CE92-70E8-ECCF-891E2E98D193}"/>
              </a:ext>
            </a:extLst>
          </p:cNvPr>
          <p:cNvPicPr>
            <a:picLocks noChangeAspect="1"/>
          </p:cNvPicPr>
          <p:nvPr/>
        </p:nvPicPr>
        <p:blipFill>
          <a:blip r:embed="rId4"/>
          <a:stretch>
            <a:fillRect/>
          </a:stretch>
        </p:blipFill>
        <p:spPr>
          <a:xfrm>
            <a:off x="6018617" y="866952"/>
            <a:ext cx="1829859" cy="2374626"/>
          </a:xfrm>
          <a:prstGeom prst="ellipse">
            <a:avLst/>
          </a:prstGeom>
          <a:ln w="19050">
            <a:solidFill>
              <a:srgbClr val="FF0000"/>
            </a:solidFill>
          </a:ln>
        </p:spPr>
      </p:pic>
      <p:sp>
        <p:nvSpPr>
          <p:cNvPr id="18" name="Oval 17">
            <a:extLst>
              <a:ext uri="{FF2B5EF4-FFF2-40B4-BE49-F238E27FC236}">
                <a16:creationId xmlns:a16="http://schemas.microsoft.com/office/drawing/2014/main" id="{43B13F81-B088-5ACB-8C2B-29E83B2E6025}"/>
              </a:ext>
            </a:extLst>
          </p:cNvPr>
          <p:cNvSpPr/>
          <p:nvPr/>
        </p:nvSpPr>
        <p:spPr>
          <a:xfrm>
            <a:off x="9712390" y="3253723"/>
            <a:ext cx="333756" cy="3333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extBox 5">
            <a:extLst>
              <a:ext uri="{FF2B5EF4-FFF2-40B4-BE49-F238E27FC236}">
                <a16:creationId xmlns:a16="http://schemas.microsoft.com/office/drawing/2014/main" id="{FDAAA576-939F-E121-B59A-17142CD22E35}"/>
              </a:ext>
            </a:extLst>
          </p:cNvPr>
          <p:cNvSpPr txBox="1">
            <a:spLocks noChangeArrowheads="1"/>
          </p:cNvSpPr>
          <p:nvPr/>
        </p:nvSpPr>
        <p:spPr bwMode="auto">
          <a:xfrm>
            <a:off x="5985263" y="421516"/>
            <a:ext cx="1896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ptos" panose="020B0004020202020204" pitchFamily="34" charset="0"/>
              </a:defRPr>
            </a:lvl1pPr>
            <a:lvl2pPr marL="742950" indent="-285750">
              <a:defRPr>
                <a:solidFill>
                  <a:schemeClr val="tx1"/>
                </a:solidFill>
                <a:latin typeface="Aptos" panose="020B0004020202020204" pitchFamily="34" charset="0"/>
              </a:defRPr>
            </a:lvl2pPr>
            <a:lvl3pPr marL="1143000" indent="-228600">
              <a:defRPr>
                <a:solidFill>
                  <a:schemeClr val="tx1"/>
                </a:solidFill>
                <a:latin typeface="Aptos" panose="020B0004020202020204" pitchFamily="34" charset="0"/>
              </a:defRPr>
            </a:lvl3pPr>
            <a:lvl4pPr marL="1600200" indent="-228600">
              <a:defRPr>
                <a:solidFill>
                  <a:schemeClr val="tx1"/>
                </a:solidFill>
                <a:latin typeface="Aptos" panose="020B0004020202020204" pitchFamily="34" charset="0"/>
              </a:defRPr>
            </a:lvl4pPr>
            <a:lvl5pPr marL="2057400" indent="-228600">
              <a:defRPr>
                <a:solidFill>
                  <a:schemeClr val="tx1"/>
                </a:solidFill>
                <a:latin typeface="Aptos" panose="020B0004020202020204" pitchFamily="34" charset="0"/>
              </a:defRPr>
            </a:lvl5pPr>
            <a:lvl6pPr marL="2514600" indent="-228600" fontAlgn="base">
              <a:spcBef>
                <a:spcPct val="0"/>
              </a:spcBef>
              <a:spcAft>
                <a:spcPct val="0"/>
              </a:spcAft>
              <a:defRPr>
                <a:solidFill>
                  <a:schemeClr val="tx1"/>
                </a:solidFill>
                <a:latin typeface="Aptos" panose="020B0004020202020204" pitchFamily="34" charset="0"/>
              </a:defRPr>
            </a:lvl6pPr>
            <a:lvl7pPr marL="2971800" indent="-228600" fontAlgn="base">
              <a:spcBef>
                <a:spcPct val="0"/>
              </a:spcBef>
              <a:spcAft>
                <a:spcPct val="0"/>
              </a:spcAft>
              <a:defRPr>
                <a:solidFill>
                  <a:schemeClr val="tx1"/>
                </a:solidFill>
                <a:latin typeface="Aptos" panose="020B0004020202020204" pitchFamily="34" charset="0"/>
              </a:defRPr>
            </a:lvl7pPr>
            <a:lvl8pPr marL="3429000" indent="-228600" fontAlgn="base">
              <a:spcBef>
                <a:spcPct val="0"/>
              </a:spcBef>
              <a:spcAft>
                <a:spcPct val="0"/>
              </a:spcAft>
              <a:defRPr>
                <a:solidFill>
                  <a:schemeClr val="tx1"/>
                </a:solidFill>
                <a:latin typeface="Aptos" panose="020B0004020202020204" pitchFamily="34" charset="0"/>
              </a:defRPr>
            </a:lvl8pPr>
            <a:lvl9pPr marL="3886200" indent="-228600" fontAlgn="base">
              <a:spcBef>
                <a:spcPct val="0"/>
              </a:spcBef>
              <a:spcAft>
                <a:spcPct val="0"/>
              </a:spcAft>
              <a:defRPr>
                <a:solidFill>
                  <a:schemeClr val="tx1"/>
                </a:solidFill>
                <a:latin typeface="Aptos" panose="020B0004020202020204" pitchFamily="34" charset="0"/>
              </a:defRPr>
            </a:lvl9pPr>
          </a:lstStyle>
          <a:p>
            <a:pPr eaLnBrk="1" hangingPunct="1"/>
            <a:r>
              <a:rPr lang="en-US" altLang="en-US" dirty="0">
                <a:solidFill>
                  <a:schemeClr val="bg1"/>
                </a:solidFill>
                <a:latin typeface="Goudy Old Style" panose="02020502050305020303" pitchFamily="18" charset="0"/>
              </a:rPr>
              <a:t>Syringe and nozzle</a:t>
            </a:r>
            <a:endParaRPr lang="en-IE" altLang="en-US" dirty="0">
              <a:solidFill>
                <a:schemeClr val="bg1"/>
              </a:solidFill>
              <a:latin typeface="Goudy Old Style" panose="02020502050305020303" pitchFamily="18" charset="0"/>
            </a:endParaRPr>
          </a:p>
        </p:txBody>
      </p:sp>
      <p:pic>
        <p:nvPicPr>
          <p:cNvPr id="24" name="Picture 23">
            <a:extLst>
              <a:ext uri="{FF2B5EF4-FFF2-40B4-BE49-F238E27FC236}">
                <a16:creationId xmlns:a16="http://schemas.microsoft.com/office/drawing/2014/main" id="{1970E4F9-6A58-331E-DCE7-94CA87A87A2E}"/>
              </a:ext>
            </a:extLst>
          </p:cNvPr>
          <p:cNvPicPr>
            <a:picLocks noChangeAspect="1"/>
          </p:cNvPicPr>
          <p:nvPr/>
        </p:nvPicPr>
        <p:blipFill>
          <a:blip r:embed="rId5"/>
          <a:stretch>
            <a:fillRect/>
          </a:stretch>
        </p:blipFill>
        <p:spPr>
          <a:xfrm>
            <a:off x="46017" y="5061077"/>
            <a:ext cx="5757310" cy="1625345"/>
          </a:xfrm>
          <a:prstGeom prst="rect">
            <a:avLst/>
          </a:prstGeom>
        </p:spPr>
      </p:pic>
    </p:spTree>
    <p:extLst>
      <p:ext uri="{BB962C8B-B14F-4D97-AF65-F5344CB8AC3E}">
        <p14:creationId xmlns:p14="http://schemas.microsoft.com/office/powerpoint/2010/main" val="1222997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E3E11-F77E-25F4-A63B-72588B7B09D7}"/>
              </a:ext>
            </a:extLst>
          </p:cNvPr>
          <p:cNvSpPr/>
          <p:nvPr/>
        </p:nvSpPr>
        <p:spPr>
          <a:xfrm>
            <a:off x="-9525" y="954088"/>
            <a:ext cx="12192000" cy="5894387"/>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sp>
        <p:nvSpPr>
          <p:cNvPr id="2" name="Title 1">
            <a:extLst>
              <a:ext uri="{FF2B5EF4-FFF2-40B4-BE49-F238E27FC236}">
                <a16:creationId xmlns:a16="http://schemas.microsoft.com/office/drawing/2014/main" id="{79299E71-ACA6-4B8C-0D81-9FB3A61B3A81}"/>
              </a:ext>
            </a:extLst>
          </p:cNvPr>
          <p:cNvSpPr>
            <a:spLocks noGrp="1"/>
          </p:cNvSpPr>
          <p:nvPr>
            <p:ph type="title"/>
          </p:nvPr>
        </p:nvSpPr>
        <p:spPr>
          <a:xfrm>
            <a:off x="2757488" y="171450"/>
            <a:ext cx="6677025" cy="666750"/>
          </a:xfrm>
        </p:spPr>
        <p:txBody>
          <a:bodyPr rtlCol="0">
            <a:normAutofit fontScale="90000"/>
          </a:bodyPr>
          <a:lstStyle/>
          <a:p>
            <a:pPr algn="ctr" fontAlgn="auto">
              <a:spcAft>
                <a:spcPts val="0"/>
              </a:spcAft>
              <a:defRPr/>
            </a:pPr>
            <a:r>
              <a:rPr lang="en-US" dirty="0">
                <a:latin typeface="Goudy Old Style" panose="02020502050305020303" pitchFamily="18" charset="0"/>
              </a:rPr>
              <a:t>Edge Processing </a:t>
            </a:r>
            <a:endParaRPr lang="en-IE" dirty="0">
              <a:latin typeface="Goudy Old Style" panose="02020502050305020303" pitchFamily="18" charset="0"/>
            </a:endParaRPr>
          </a:p>
        </p:txBody>
      </p:sp>
      <p:sp>
        <p:nvSpPr>
          <p:cNvPr id="5" name="Rectangle 4">
            <a:extLst>
              <a:ext uri="{FF2B5EF4-FFF2-40B4-BE49-F238E27FC236}">
                <a16:creationId xmlns:a16="http://schemas.microsoft.com/office/drawing/2014/main" id="{4E207BEE-9408-F15A-890C-95A2F134DE75}"/>
              </a:ext>
            </a:extLst>
          </p:cNvPr>
          <p:cNvSpPr/>
          <p:nvPr/>
        </p:nvSpPr>
        <p:spPr>
          <a:xfrm>
            <a:off x="1384300" y="785813"/>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8" name="Content Placeholder 2">
            <a:extLst>
              <a:ext uri="{FF2B5EF4-FFF2-40B4-BE49-F238E27FC236}">
                <a16:creationId xmlns:a16="http://schemas.microsoft.com/office/drawing/2014/main" id="{679E559C-EEB1-A801-0E54-676C228FB386}"/>
              </a:ext>
            </a:extLst>
          </p:cNvPr>
          <p:cNvSpPr txBox="1">
            <a:spLocks/>
          </p:cNvSpPr>
          <p:nvPr/>
        </p:nvSpPr>
        <p:spPr>
          <a:xfrm>
            <a:off x="799465" y="1067436"/>
            <a:ext cx="10008235" cy="168052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defRPr/>
            </a:pPr>
            <a:r>
              <a:rPr lang="en-US" sz="2200" dirty="0">
                <a:solidFill>
                  <a:schemeClr val="bg1"/>
                </a:solidFill>
                <a:latin typeface="Goudy Old Style" panose="02020502050305020303" pitchFamily="18" charset="0"/>
              </a:rPr>
              <a:t>I used an in-built edge detection method in </a:t>
            </a:r>
            <a:r>
              <a:rPr lang="en-US" sz="2200" dirty="0" err="1">
                <a:solidFill>
                  <a:schemeClr val="bg1"/>
                </a:solidFill>
                <a:latin typeface="Goudy Old Style" panose="02020502050305020303" pitchFamily="18" charset="0"/>
              </a:rPr>
              <a:t>Matlab</a:t>
            </a:r>
            <a:r>
              <a:rPr lang="en-US" sz="2200" dirty="0">
                <a:solidFill>
                  <a:schemeClr val="bg1"/>
                </a:solidFill>
                <a:latin typeface="Goudy Old Style" panose="02020502050305020303" pitchFamily="18" charset="0"/>
              </a:rPr>
              <a:t> to find the edge of the droplet in each frame in a video taken by the high-speed camera. </a:t>
            </a:r>
          </a:p>
          <a:p>
            <a:pPr marL="0" indent="0" fontAlgn="auto">
              <a:spcAft>
                <a:spcPts val="0"/>
              </a:spcAft>
              <a:buFont typeface="Arial" panose="020B0604020202020204" pitchFamily="34" charset="0"/>
              <a:buNone/>
              <a:defRPr/>
            </a:pPr>
            <a:r>
              <a:rPr lang="en-US" sz="2200" dirty="0">
                <a:solidFill>
                  <a:schemeClr val="bg1"/>
                </a:solidFill>
                <a:latin typeface="Goudy Old Style" panose="02020502050305020303" pitchFamily="18" charset="0"/>
              </a:rPr>
              <a:t>The edge is initially processed as the below image. </a:t>
            </a:r>
          </a:p>
          <a:p>
            <a:pPr marL="0" indent="0" fontAlgn="auto">
              <a:spcAft>
                <a:spcPts val="0"/>
              </a:spcAft>
              <a:buFont typeface="Arial" panose="020B0604020202020204" pitchFamily="34" charset="0"/>
              <a:buNone/>
              <a:defRPr/>
            </a:pPr>
            <a:endParaRPr lang="en-US" sz="20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r>
              <a:rPr lang="en-US" sz="1900" dirty="0">
                <a:solidFill>
                  <a:schemeClr val="bg1"/>
                </a:solidFill>
                <a:latin typeface="Goudy Old Style" panose="02020502050305020303" pitchFamily="18" charset="0"/>
              </a:rPr>
              <a:t>   </a:t>
            </a:r>
          </a:p>
        </p:txBody>
      </p:sp>
      <p:pic>
        <p:nvPicPr>
          <p:cNvPr id="3" name="Picture 2" descr="A black and white photo frame&#10;&#10;Description automatically generated">
            <a:extLst>
              <a:ext uri="{FF2B5EF4-FFF2-40B4-BE49-F238E27FC236}">
                <a16:creationId xmlns:a16="http://schemas.microsoft.com/office/drawing/2014/main" id="{E6E642E2-E493-DB95-6B79-43498EB58ACE}"/>
              </a:ext>
            </a:extLst>
          </p:cNvPr>
          <p:cNvPicPr>
            <a:picLocks noChangeAspect="1"/>
          </p:cNvPicPr>
          <p:nvPr/>
        </p:nvPicPr>
        <p:blipFill rotWithShape="1">
          <a:blip r:embed="rId3"/>
          <a:srcRect l="2013" t="12459" r="1968" b="7318"/>
          <a:stretch/>
        </p:blipFill>
        <p:spPr>
          <a:xfrm>
            <a:off x="3149600" y="2270760"/>
            <a:ext cx="5466080" cy="1366520"/>
          </a:xfrm>
          <a:prstGeom prst="rect">
            <a:avLst/>
          </a:prstGeom>
        </p:spPr>
      </p:pic>
      <p:sp>
        <p:nvSpPr>
          <p:cNvPr id="15" name="TextBox 14">
            <a:extLst>
              <a:ext uri="{FF2B5EF4-FFF2-40B4-BE49-F238E27FC236}">
                <a16:creationId xmlns:a16="http://schemas.microsoft.com/office/drawing/2014/main" id="{7FA4EEC0-3284-773C-D131-B0AF06401046}"/>
              </a:ext>
            </a:extLst>
          </p:cNvPr>
          <p:cNvSpPr txBox="1"/>
          <p:nvPr/>
        </p:nvSpPr>
        <p:spPr>
          <a:xfrm>
            <a:off x="799465" y="3805927"/>
            <a:ext cx="10821035" cy="707886"/>
          </a:xfrm>
          <a:prstGeom prst="rect">
            <a:avLst/>
          </a:prstGeom>
          <a:noFill/>
        </p:spPr>
        <p:txBody>
          <a:bodyPr wrap="square">
            <a:spAutoFit/>
          </a:bodyPr>
          <a:lstStyle/>
          <a:p>
            <a:pPr marL="0" indent="0" fontAlgn="auto">
              <a:spcAft>
                <a:spcPts val="0"/>
              </a:spcAft>
              <a:buFont typeface="Arial" panose="020B0604020202020204" pitchFamily="34" charset="0"/>
              <a:buNone/>
              <a:defRPr/>
            </a:pPr>
            <a:r>
              <a:rPr lang="en-US" sz="2000" dirty="0">
                <a:solidFill>
                  <a:schemeClr val="bg1"/>
                </a:solidFill>
                <a:latin typeface="Goudy Old Style" panose="02020502050305020303" pitchFamily="18" charset="0"/>
              </a:rPr>
              <a:t>Then the outside points are removed, and the edge is smoothed to create a well-defined boundary. </a:t>
            </a:r>
          </a:p>
          <a:p>
            <a:pPr marL="0" indent="0" fontAlgn="auto">
              <a:spcAft>
                <a:spcPts val="0"/>
              </a:spcAft>
              <a:buFont typeface="Arial" panose="020B0604020202020204" pitchFamily="34" charset="0"/>
              <a:buNone/>
              <a:defRPr/>
            </a:pPr>
            <a:r>
              <a:rPr lang="en-US" sz="2000" dirty="0">
                <a:solidFill>
                  <a:schemeClr val="bg1"/>
                </a:solidFill>
                <a:latin typeface="Goudy Old Style" panose="02020502050305020303" pitchFamily="18" charset="0"/>
              </a:rPr>
              <a:t>This boundary can be imported into Python. </a:t>
            </a:r>
          </a:p>
        </p:txBody>
      </p:sp>
      <p:pic>
        <p:nvPicPr>
          <p:cNvPr id="18" name="Picture 17" descr="A white oval object with black background&#10;&#10;Description automatically generated">
            <a:extLst>
              <a:ext uri="{FF2B5EF4-FFF2-40B4-BE49-F238E27FC236}">
                <a16:creationId xmlns:a16="http://schemas.microsoft.com/office/drawing/2014/main" id="{C03A2296-EC72-B0BB-CC18-495238A38C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358" y="4695243"/>
            <a:ext cx="5247322" cy="182315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E3E11-F77E-25F4-A63B-72588B7B09D7}"/>
              </a:ext>
            </a:extLst>
          </p:cNvPr>
          <p:cNvSpPr/>
          <p:nvPr/>
        </p:nvSpPr>
        <p:spPr>
          <a:xfrm>
            <a:off x="-9525" y="954088"/>
            <a:ext cx="12192000" cy="5894387"/>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sp>
        <p:nvSpPr>
          <p:cNvPr id="2" name="Title 1">
            <a:extLst>
              <a:ext uri="{FF2B5EF4-FFF2-40B4-BE49-F238E27FC236}">
                <a16:creationId xmlns:a16="http://schemas.microsoft.com/office/drawing/2014/main" id="{79299E71-ACA6-4B8C-0D81-9FB3A61B3A81}"/>
              </a:ext>
            </a:extLst>
          </p:cNvPr>
          <p:cNvSpPr>
            <a:spLocks noGrp="1"/>
          </p:cNvSpPr>
          <p:nvPr>
            <p:ph type="title"/>
          </p:nvPr>
        </p:nvSpPr>
        <p:spPr>
          <a:xfrm>
            <a:off x="2757488" y="171450"/>
            <a:ext cx="6677025" cy="666750"/>
          </a:xfrm>
        </p:spPr>
        <p:txBody>
          <a:bodyPr rtlCol="0">
            <a:normAutofit fontScale="90000"/>
          </a:bodyPr>
          <a:lstStyle/>
          <a:p>
            <a:pPr algn="ctr" fontAlgn="auto">
              <a:spcAft>
                <a:spcPts val="0"/>
              </a:spcAft>
              <a:defRPr/>
            </a:pPr>
            <a:r>
              <a:rPr lang="en-US" dirty="0">
                <a:latin typeface="Goudy Old Style" panose="02020502050305020303" pitchFamily="18" charset="0"/>
              </a:rPr>
              <a:t>Contact Angle</a:t>
            </a:r>
            <a:endParaRPr lang="en-IE" dirty="0">
              <a:latin typeface="Goudy Old Style" panose="02020502050305020303" pitchFamily="18" charset="0"/>
            </a:endParaRPr>
          </a:p>
        </p:txBody>
      </p:sp>
      <p:sp>
        <p:nvSpPr>
          <p:cNvPr id="5" name="Rectangle 4">
            <a:extLst>
              <a:ext uri="{FF2B5EF4-FFF2-40B4-BE49-F238E27FC236}">
                <a16:creationId xmlns:a16="http://schemas.microsoft.com/office/drawing/2014/main" id="{4E207BEE-9408-F15A-890C-95A2F134DE75}"/>
              </a:ext>
            </a:extLst>
          </p:cNvPr>
          <p:cNvSpPr/>
          <p:nvPr/>
        </p:nvSpPr>
        <p:spPr>
          <a:xfrm>
            <a:off x="1384300" y="785813"/>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p:sp>
        <p:nvSpPr>
          <p:cNvPr id="8" name="Content Placeholder 2">
            <a:extLst>
              <a:ext uri="{FF2B5EF4-FFF2-40B4-BE49-F238E27FC236}">
                <a16:creationId xmlns:a16="http://schemas.microsoft.com/office/drawing/2014/main" id="{679E559C-EEB1-A801-0E54-676C228FB386}"/>
              </a:ext>
            </a:extLst>
          </p:cNvPr>
          <p:cNvSpPr txBox="1">
            <a:spLocks/>
          </p:cNvSpPr>
          <p:nvPr/>
        </p:nvSpPr>
        <p:spPr>
          <a:xfrm>
            <a:off x="799465" y="1158876"/>
            <a:ext cx="10008235" cy="335216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2200" dirty="0">
                <a:solidFill>
                  <a:schemeClr val="bg1"/>
                </a:solidFill>
                <a:latin typeface="Goudy Old Style" panose="02020502050305020303" pitchFamily="18" charset="0"/>
              </a:rPr>
              <a:t>Now that we have this boundary, a range of polynomials with different degrees are fitted to each side of the droplet.</a:t>
            </a:r>
          </a:p>
          <a:p>
            <a:pPr fontAlgn="auto">
              <a:spcAft>
                <a:spcPts val="0"/>
              </a:spcAft>
              <a:defRPr/>
            </a:pPr>
            <a:r>
              <a:rPr lang="en-US" sz="2200" dirty="0">
                <a:solidFill>
                  <a:schemeClr val="bg1"/>
                </a:solidFill>
                <a:latin typeface="Goudy Old Style" panose="02020502050305020303" pitchFamily="18" charset="0"/>
              </a:rPr>
              <a:t>The root-mean-square error is calculated for each degree and the polynomial with the lowest root-mean-square error is used.  </a:t>
            </a:r>
          </a:p>
          <a:p>
            <a:pPr fontAlgn="auto">
              <a:spcAft>
                <a:spcPts val="0"/>
              </a:spcAft>
              <a:defRPr/>
            </a:pPr>
            <a:r>
              <a:rPr lang="en-US" sz="2200" dirty="0">
                <a:solidFill>
                  <a:schemeClr val="bg1"/>
                </a:solidFill>
                <a:latin typeface="Goudy Old Style" panose="02020502050305020303" pitchFamily="18" charset="0"/>
              </a:rPr>
              <a:t>The tangents to these curves are found meaning that the contact angle can be calculated easily at each frame. </a:t>
            </a:r>
          </a:p>
          <a:p>
            <a:pPr marL="0" indent="0" fontAlgn="auto">
              <a:spcAft>
                <a:spcPts val="0"/>
              </a:spcAft>
              <a:buFont typeface="Arial" panose="020B0604020202020204" pitchFamily="34" charset="0"/>
              <a:buNone/>
              <a:defRPr/>
            </a:pPr>
            <a:endParaRPr lang="en-US" sz="22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endParaRPr lang="en-US" sz="20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r>
              <a:rPr lang="en-US" sz="1900" dirty="0">
                <a:solidFill>
                  <a:schemeClr val="bg1"/>
                </a:solidFill>
                <a:latin typeface="Goudy Old Style" panose="02020502050305020303" pitchFamily="18" charset="0"/>
              </a:rPr>
              <a:t>   </a:t>
            </a:r>
          </a:p>
        </p:txBody>
      </p:sp>
      <p:pic>
        <p:nvPicPr>
          <p:cNvPr id="4" name="Picture 3">
            <a:extLst>
              <a:ext uri="{FF2B5EF4-FFF2-40B4-BE49-F238E27FC236}">
                <a16:creationId xmlns:a16="http://schemas.microsoft.com/office/drawing/2014/main" id="{C211DB24-9B12-621D-56B6-F46ACCEF6F62}"/>
              </a:ext>
            </a:extLst>
          </p:cNvPr>
          <p:cNvPicPr>
            <a:picLocks noChangeAspect="1"/>
          </p:cNvPicPr>
          <p:nvPr/>
        </p:nvPicPr>
        <p:blipFill>
          <a:blip r:embed="rId3"/>
          <a:stretch>
            <a:fillRect/>
          </a:stretch>
        </p:blipFill>
        <p:spPr>
          <a:xfrm>
            <a:off x="1150053" y="3231135"/>
            <a:ext cx="4326187" cy="3313675"/>
          </a:xfrm>
          <a:prstGeom prst="rect">
            <a:avLst/>
          </a:prstGeom>
        </p:spPr>
      </p:pic>
      <p:pic>
        <p:nvPicPr>
          <p:cNvPr id="10" name="Picture 9">
            <a:extLst>
              <a:ext uri="{FF2B5EF4-FFF2-40B4-BE49-F238E27FC236}">
                <a16:creationId xmlns:a16="http://schemas.microsoft.com/office/drawing/2014/main" id="{2EBEA03D-920C-5960-844E-6F8BE7FBB826}"/>
              </a:ext>
            </a:extLst>
          </p:cNvPr>
          <p:cNvPicPr>
            <a:picLocks noChangeAspect="1"/>
          </p:cNvPicPr>
          <p:nvPr/>
        </p:nvPicPr>
        <p:blipFill>
          <a:blip r:embed="rId4"/>
          <a:stretch>
            <a:fillRect/>
          </a:stretch>
        </p:blipFill>
        <p:spPr>
          <a:xfrm>
            <a:off x="6291262" y="3231134"/>
            <a:ext cx="4414371" cy="3313675"/>
          </a:xfrm>
          <a:prstGeom prst="rect">
            <a:avLst/>
          </a:prstGeom>
        </p:spPr>
      </p:pic>
    </p:spTree>
    <p:extLst>
      <p:ext uri="{BB962C8B-B14F-4D97-AF65-F5344CB8AC3E}">
        <p14:creationId xmlns:p14="http://schemas.microsoft.com/office/powerpoint/2010/main" val="85401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FE3E11-F77E-25F4-A63B-72588B7B09D7}"/>
              </a:ext>
            </a:extLst>
          </p:cNvPr>
          <p:cNvSpPr/>
          <p:nvPr/>
        </p:nvSpPr>
        <p:spPr>
          <a:xfrm>
            <a:off x="-9525" y="954088"/>
            <a:ext cx="12192000" cy="5894387"/>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dirty="0"/>
          </a:p>
        </p:txBody>
      </p:sp>
      <p:sp>
        <p:nvSpPr>
          <p:cNvPr id="2" name="Title 1">
            <a:extLst>
              <a:ext uri="{FF2B5EF4-FFF2-40B4-BE49-F238E27FC236}">
                <a16:creationId xmlns:a16="http://schemas.microsoft.com/office/drawing/2014/main" id="{79299E71-ACA6-4B8C-0D81-9FB3A61B3A81}"/>
              </a:ext>
            </a:extLst>
          </p:cNvPr>
          <p:cNvSpPr>
            <a:spLocks noGrp="1"/>
          </p:cNvSpPr>
          <p:nvPr>
            <p:ph type="title"/>
          </p:nvPr>
        </p:nvSpPr>
        <p:spPr>
          <a:xfrm>
            <a:off x="2757488" y="171450"/>
            <a:ext cx="6677025" cy="666750"/>
          </a:xfrm>
        </p:spPr>
        <p:txBody>
          <a:bodyPr rtlCol="0">
            <a:normAutofit fontScale="90000"/>
          </a:bodyPr>
          <a:lstStyle/>
          <a:p>
            <a:pPr algn="ctr" fontAlgn="auto">
              <a:spcAft>
                <a:spcPts val="0"/>
              </a:spcAft>
              <a:defRPr/>
            </a:pPr>
            <a:r>
              <a:rPr lang="en-US" dirty="0">
                <a:latin typeface="Goudy Old Style" panose="02020502050305020303" pitchFamily="18" charset="0"/>
              </a:rPr>
              <a:t>Contact Angle</a:t>
            </a:r>
            <a:endParaRPr lang="en-IE" dirty="0">
              <a:latin typeface="Goudy Old Style" panose="02020502050305020303" pitchFamily="18" charset="0"/>
            </a:endParaRPr>
          </a:p>
        </p:txBody>
      </p:sp>
      <p:sp>
        <p:nvSpPr>
          <p:cNvPr id="5" name="Rectangle 4">
            <a:extLst>
              <a:ext uri="{FF2B5EF4-FFF2-40B4-BE49-F238E27FC236}">
                <a16:creationId xmlns:a16="http://schemas.microsoft.com/office/drawing/2014/main" id="{4E207BEE-9408-F15A-890C-95A2F134DE75}"/>
              </a:ext>
            </a:extLst>
          </p:cNvPr>
          <p:cNvSpPr/>
          <p:nvPr/>
        </p:nvSpPr>
        <p:spPr>
          <a:xfrm>
            <a:off x="1384300" y="785813"/>
            <a:ext cx="9423400" cy="60325"/>
          </a:xfrm>
          <a:prstGeom prst="rect">
            <a:avLst/>
          </a:prstGeom>
          <a:solidFill>
            <a:srgbClr val="497480"/>
          </a:solidFill>
          <a:ln>
            <a:solidFill>
              <a:srgbClr val="4974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IE"/>
          </a:p>
        </p:txBody>
      </p:sp>
      <mc:AlternateContent xmlns:mc="http://schemas.openxmlformats.org/markup-compatibility/2006" xmlns:a14="http://schemas.microsoft.com/office/drawing/2010/main">
        <mc:Choice Requires="a14">
          <p:sp>
            <p:nvSpPr>
              <p:cNvPr id="8" name="Content Placeholder 2">
                <a:extLst>
                  <a:ext uri="{FF2B5EF4-FFF2-40B4-BE49-F238E27FC236}">
                    <a16:creationId xmlns:a16="http://schemas.microsoft.com/office/drawing/2014/main" id="{679E559C-EEB1-A801-0E54-676C228FB386}"/>
                  </a:ext>
                </a:extLst>
              </p:cNvPr>
              <p:cNvSpPr txBox="1">
                <a:spLocks/>
              </p:cNvSpPr>
              <p:nvPr/>
            </p:nvSpPr>
            <p:spPr>
              <a:xfrm>
                <a:off x="799465" y="1054654"/>
                <a:ext cx="10008235" cy="311815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sz="2200" dirty="0">
                    <a:solidFill>
                      <a:schemeClr val="bg1"/>
                    </a:solidFill>
                    <a:latin typeface="Goudy Old Style" panose="02020502050305020303" pitchFamily="18" charset="0"/>
                  </a:rPr>
                  <a:t>Below shows the time series of the contact angle on the left side of the droplet (red) and the right side of the droplet (blue).</a:t>
                </a:r>
              </a:p>
              <a:p>
                <a:pPr fontAlgn="auto">
                  <a:spcAft>
                    <a:spcPts val="0"/>
                  </a:spcAft>
                  <a:defRPr/>
                </a:pPr>
                <a:r>
                  <a:rPr lang="en-US" sz="2200" dirty="0">
                    <a:solidFill>
                      <a:schemeClr val="bg1"/>
                    </a:solidFill>
                    <a:latin typeface="Goudy Old Style" panose="02020502050305020303" pitchFamily="18" charset="0"/>
                  </a:rPr>
                  <a:t>The oscillatory motion of the angle can be seen as it settles into its equilibrium value of approximately </a:t>
                </a:r>
                <a14:m>
                  <m:oMath xmlns:m="http://schemas.openxmlformats.org/officeDocument/2006/math">
                    <m:sSub>
                      <m:sSubPr>
                        <m:ctrlPr>
                          <a:rPr lang="en-US" sz="2200" i="1" smtClean="0">
                            <a:solidFill>
                              <a:schemeClr val="bg1"/>
                            </a:solidFill>
                            <a:latin typeface="Cambria Math" panose="02040503050406030204" pitchFamily="18" charset="0"/>
                            <a:ea typeface="Cambria Math" panose="02040503050406030204" pitchFamily="18" charset="0"/>
                          </a:rPr>
                        </m:ctrlPr>
                      </m:sSubPr>
                      <m:e>
                        <m:r>
                          <a:rPr lang="en-US" sz="2200" i="1" smtClean="0">
                            <a:solidFill>
                              <a:schemeClr val="bg1"/>
                            </a:solidFill>
                            <a:latin typeface="Cambria Math" panose="02040503050406030204" pitchFamily="18" charset="0"/>
                            <a:ea typeface="Cambria Math" panose="02040503050406030204" pitchFamily="18" charset="0"/>
                          </a:rPr>
                          <m:t>𝜃</m:t>
                        </m:r>
                      </m:e>
                      <m:sub>
                        <m:r>
                          <a:rPr lang="en-IE" sz="2200" b="0" i="1" smtClean="0">
                            <a:solidFill>
                              <a:schemeClr val="bg1"/>
                            </a:solidFill>
                            <a:latin typeface="Cambria Math" panose="02040503050406030204" pitchFamily="18" charset="0"/>
                            <a:ea typeface="Cambria Math" panose="02040503050406030204" pitchFamily="18" charset="0"/>
                          </a:rPr>
                          <m:t>𝑒</m:t>
                        </m:r>
                      </m:sub>
                    </m:sSub>
                    <m:r>
                      <a:rPr lang="en-IE" sz="2200" b="0" i="1" smtClean="0">
                        <a:solidFill>
                          <a:schemeClr val="bg1"/>
                        </a:solidFill>
                        <a:latin typeface="Cambria Math" panose="02040503050406030204" pitchFamily="18" charset="0"/>
                        <a:ea typeface="Cambria Math" panose="02040503050406030204" pitchFamily="18" charset="0"/>
                      </a:rPr>
                      <m:t>=50</m:t>
                    </m:r>
                    <m:r>
                      <a:rPr lang="en-US" sz="2200" i="1" smtClean="0">
                        <a:solidFill>
                          <a:schemeClr val="bg1"/>
                        </a:solidFill>
                        <a:latin typeface="Cambria Math" panose="02040503050406030204" pitchFamily="18" charset="0"/>
                        <a:ea typeface="Cambria Math" panose="02040503050406030204" pitchFamily="18" charset="0"/>
                      </a:rPr>
                      <m:t>°</m:t>
                    </m:r>
                  </m:oMath>
                </a14:m>
                <a:r>
                  <a:rPr lang="en-US" sz="2200" dirty="0">
                    <a:solidFill>
                      <a:schemeClr val="bg1"/>
                    </a:solidFill>
                    <a:latin typeface="Goudy Old Style" panose="02020502050305020303" pitchFamily="18" charset="0"/>
                  </a:rPr>
                  <a:t>. </a:t>
                </a:r>
              </a:p>
              <a:p>
                <a:pPr fontAlgn="auto">
                  <a:spcAft>
                    <a:spcPts val="0"/>
                  </a:spcAft>
                  <a:defRPr/>
                </a:pPr>
                <a:r>
                  <a:rPr lang="en-US" sz="2200" dirty="0">
                    <a:solidFill>
                      <a:schemeClr val="bg1"/>
                    </a:solidFill>
                    <a:latin typeface="Goudy Old Style" panose="02020502050305020303" pitchFamily="18" charset="0"/>
                  </a:rPr>
                  <a:t>The slight difference in behavior is counteracted by averaging the two angles. </a:t>
                </a:r>
              </a:p>
              <a:p>
                <a:pPr marL="0" indent="0" fontAlgn="auto">
                  <a:spcAft>
                    <a:spcPts val="0"/>
                  </a:spcAft>
                  <a:buFont typeface="Arial" panose="020B0604020202020204" pitchFamily="34" charset="0"/>
                  <a:buNone/>
                  <a:defRPr/>
                </a:pPr>
                <a:endParaRPr lang="en-US" sz="22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endParaRPr lang="en-US" sz="2000" dirty="0">
                  <a:solidFill>
                    <a:schemeClr val="bg1"/>
                  </a:solidFill>
                  <a:latin typeface="Goudy Old Style" panose="02020502050305020303" pitchFamily="18" charset="0"/>
                </a:endParaRPr>
              </a:p>
              <a:p>
                <a:pPr marL="0" indent="0" fontAlgn="auto">
                  <a:spcAft>
                    <a:spcPts val="0"/>
                  </a:spcAft>
                  <a:buFont typeface="Arial" panose="020B0604020202020204" pitchFamily="34" charset="0"/>
                  <a:buNone/>
                  <a:defRPr/>
                </a:pPr>
                <a:r>
                  <a:rPr lang="en-US" sz="1900" dirty="0">
                    <a:solidFill>
                      <a:schemeClr val="bg1"/>
                    </a:solidFill>
                    <a:latin typeface="Goudy Old Style" panose="02020502050305020303" pitchFamily="18" charset="0"/>
                  </a:rPr>
                  <a:t>   </a:t>
                </a:r>
              </a:p>
            </p:txBody>
          </p:sp>
        </mc:Choice>
        <mc:Fallback xmlns="">
          <p:sp>
            <p:nvSpPr>
              <p:cNvPr id="8" name="Content Placeholder 2">
                <a:extLst>
                  <a:ext uri="{FF2B5EF4-FFF2-40B4-BE49-F238E27FC236}">
                    <a16:creationId xmlns:a16="http://schemas.microsoft.com/office/drawing/2014/main" id="{679E559C-EEB1-A801-0E54-676C228FB386}"/>
                  </a:ext>
                </a:extLst>
              </p:cNvPr>
              <p:cNvSpPr txBox="1">
                <a:spLocks noRot="1" noChangeAspect="1" noMove="1" noResize="1" noEditPoints="1" noAdjustHandles="1" noChangeArrowheads="1" noChangeShapeType="1" noTextEdit="1"/>
              </p:cNvSpPr>
              <p:nvPr/>
            </p:nvSpPr>
            <p:spPr>
              <a:xfrm>
                <a:off x="799465" y="1054654"/>
                <a:ext cx="10008235" cy="3118156"/>
              </a:xfrm>
              <a:prstGeom prst="rect">
                <a:avLst/>
              </a:prstGeom>
              <a:blipFill>
                <a:blip r:embed="rId3"/>
                <a:stretch>
                  <a:fillRect l="-670" t="-2344" r="-1462"/>
                </a:stretch>
              </a:blipFill>
            </p:spPr>
            <p:txBody>
              <a:bodyPr/>
              <a:lstStyle/>
              <a:p>
                <a:r>
                  <a:rPr lang="en-IE">
                    <a:noFill/>
                  </a:rPr>
                  <a:t> </a:t>
                </a:r>
              </a:p>
            </p:txBody>
          </p:sp>
        </mc:Fallback>
      </mc:AlternateContent>
      <p:pic>
        <p:nvPicPr>
          <p:cNvPr id="6" name="Picture 5">
            <a:extLst>
              <a:ext uri="{FF2B5EF4-FFF2-40B4-BE49-F238E27FC236}">
                <a16:creationId xmlns:a16="http://schemas.microsoft.com/office/drawing/2014/main" id="{B20B09DE-D515-D2C4-1FCA-477A82A7E83D}"/>
              </a:ext>
            </a:extLst>
          </p:cNvPr>
          <p:cNvPicPr>
            <a:picLocks noChangeAspect="1"/>
          </p:cNvPicPr>
          <p:nvPr/>
        </p:nvPicPr>
        <p:blipFill>
          <a:blip r:embed="rId4"/>
          <a:stretch>
            <a:fillRect/>
          </a:stretch>
        </p:blipFill>
        <p:spPr>
          <a:xfrm>
            <a:off x="891495" y="3057832"/>
            <a:ext cx="10192703" cy="3697544"/>
          </a:xfrm>
          <a:prstGeom prst="rect">
            <a:avLst/>
          </a:prstGeom>
        </p:spPr>
      </p:pic>
    </p:spTree>
    <p:extLst>
      <p:ext uri="{BB962C8B-B14F-4D97-AF65-F5344CB8AC3E}">
        <p14:creationId xmlns:p14="http://schemas.microsoft.com/office/powerpoint/2010/main" val="5320312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2294</TotalTime>
  <Words>1992</Words>
  <Application>Microsoft Office PowerPoint</Application>
  <PresentationFormat>Widescreen</PresentationFormat>
  <Paragraphs>244</Paragraphs>
  <Slides>21</Slides>
  <Notes>19</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Aptos Display</vt:lpstr>
      <vt:lpstr>Arial</vt:lpstr>
      <vt:lpstr>Cambria Math</vt:lpstr>
      <vt:lpstr>Goudy Old Style</vt:lpstr>
      <vt:lpstr>Office Theme</vt:lpstr>
      <vt:lpstr>Droplet Impact Modelling </vt:lpstr>
      <vt:lpstr>Contents </vt:lpstr>
      <vt:lpstr>Why study droplet impacts?</vt:lpstr>
      <vt:lpstr>Introduction</vt:lpstr>
      <vt:lpstr>Project Aims</vt:lpstr>
      <vt:lpstr>Experiment Setup</vt:lpstr>
      <vt:lpstr>Edge Processing </vt:lpstr>
      <vt:lpstr>Contact Angle</vt:lpstr>
      <vt:lpstr>Contact Angle</vt:lpstr>
      <vt:lpstr>Simulation</vt:lpstr>
      <vt:lpstr>Volume of Fluid</vt:lpstr>
      <vt:lpstr>Simulation Setup </vt:lpstr>
      <vt:lpstr>Constant Contact Angle</vt:lpstr>
      <vt:lpstr>Sonic HPC</vt:lpstr>
      <vt:lpstr>Dynamic Contact Angle</vt:lpstr>
      <vt:lpstr>Dynamic Contact Angle</vt:lpstr>
      <vt:lpstr>Dynamic Contact Angle</vt:lpstr>
      <vt:lpstr>Maximum Spreading</vt:lpstr>
      <vt:lpstr>Conclusions </vt:lpstr>
      <vt:lpstr>Further Research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Anderson</dc:creator>
  <cp:lastModifiedBy>Joseph Anderson</cp:lastModifiedBy>
  <cp:revision>43</cp:revision>
  <dcterms:created xsi:type="dcterms:W3CDTF">2024-07-17T12:53:02Z</dcterms:created>
  <dcterms:modified xsi:type="dcterms:W3CDTF">2024-08-29T11:50:37Z</dcterms:modified>
</cp:coreProperties>
</file>